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3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5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12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notesSlides/notesSlide13.xml" ContentType="application/vnd.openxmlformats-officedocument.presentationml.notesSlide+xml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45.bin" ContentType="application/vnd.openxmlformats-officedocument.oleObject"/>
  <Override PartName="/ppt/embeddings/Microsoft_Equation1.bin" ContentType="application/vnd.openxmlformats-officedocument.oleObject"/>
  <Override PartName="/ppt/embeddings/oleObject46.bin" ContentType="application/vnd.openxmlformats-officedocument.oleObject"/>
  <Override PartName="/ppt/embeddings/Microsoft_Equation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80" r:id="rId2"/>
    <p:sldId id="381" r:id="rId3"/>
    <p:sldId id="384" r:id="rId4"/>
    <p:sldId id="385" r:id="rId5"/>
    <p:sldId id="399" r:id="rId6"/>
    <p:sldId id="386" r:id="rId7"/>
    <p:sldId id="403" r:id="rId8"/>
    <p:sldId id="404" r:id="rId9"/>
    <p:sldId id="387" r:id="rId10"/>
    <p:sldId id="388" r:id="rId11"/>
    <p:sldId id="389" r:id="rId12"/>
    <p:sldId id="390" r:id="rId13"/>
    <p:sldId id="391" r:id="rId14"/>
    <p:sldId id="392" r:id="rId15"/>
    <p:sldId id="400" r:id="rId16"/>
    <p:sldId id="401" r:id="rId17"/>
    <p:sldId id="402" r:id="rId18"/>
    <p:sldId id="393" r:id="rId19"/>
    <p:sldId id="394" r:id="rId20"/>
    <p:sldId id="395" r:id="rId21"/>
    <p:sldId id="396" r:id="rId22"/>
    <p:sldId id="397" r:id="rId23"/>
    <p:sldId id="398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7" r:id="rId33"/>
    <p:sldId id="349" r:id="rId34"/>
    <p:sldId id="379" r:id="rId35"/>
    <p:sldId id="407" r:id="rId36"/>
    <p:sldId id="405" r:id="rId37"/>
    <p:sldId id="408" r:id="rId38"/>
    <p:sldId id="409" r:id="rId39"/>
    <p:sldId id="410" r:id="rId40"/>
    <p:sldId id="411" r:id="rId41"/>
    <p:sldId id="412" r:id="rId42"/>
    <p:sldId id="413" r:id="rId43"/>
    <p:sldId id="414" r:id="rId44"/>
    <p:sldId id="415" r:id="rId45"/>
    <p:sldId id="416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5" autoAdjust="0"/>
    <p:restoredTop sz="94660"/>
  </p:normalViewPr>
  <p:slideViewPr>
    <p:cSldViewPr>
      <p:cViewPr>
        <p:scale>
          <a:sx n="100" d="100"/>
          <a:sy n="100" d="100"/>
        </p:scale>
        <p:origin x="-2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wmf"/><Relationship Id="rId5" Type="http://schemas.openxmlformats.org/officeDocument/2006/relationships/image" Target="../media/image5.wmf"/><Relationship Id="rId6" Type="http://schemas.openxmlformats.org/officeDocument/2006/relationships/image" Target="../media/image6.wmf"/><Relationship Id="rId7" Type="http://schemas.openxmlformats.org/officeDocument/2006/relationships/image" Target="../media/image7.wmf"/><Relationship Id="rId8" Type="http://schemas.openxmlformats.org/officeDocument/2006/relationships/image" Target="../media/image8.wmf"/><Relationship Id="rId9" Type="http://schemas.openxmlformats.org/officeDocument/2006/relationships/image" Target="../media/image9.emf"/><Relationship Id="rId10" Type="http://schemas.openxmlformats.org/officeDocument/2006/relationships/image" Target="../media/image10.emf"/><Relationship Id="rId11" Type="http://schemas.openxmlformats.org/officeDocument/2006/relationships/image" Target="../media/image11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Relationship Id="rId2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Relationship Id="rId2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wmf"/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4" Type="http://schemas.openxmlformats.org/officeDocument/2006/relationships/image" Target="../media/image39.wmf"/><Relationship Id="rId5" Type="http://schemas.openxmlformats.org/officeDocument/2006/relationships/image" Target="../media/image31.wmf"/><Relationship Id="rId6" Type="http://schemas.openxmlformats.org/officeDocument/2006/relationships/image" Target="../media/image32.wmf"/><Relationship Id="rId7" Type="http://schemas.openxmlformats.org/officeDocument/2006/relationships/image" Target="../media/image33.wmf"/><Relationship Id="rId1" Type="http://schemas.openxmlformats.org/officeDocument/2006/relationships/image" Target="../media/image36.wmf"/><Relationship Id="rId2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A498248-580B-42E3-8886-C358E7924C62}" type="datetimeFigureOut">
              <a:rPr lang="en-US"/>
              <a:pPr>
                <a:defRPr/>
              </a:pPr>
              <a:t>25/11/2013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A403CA1-8C69-4CA0-A9C4-6BEFD7D0D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22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E3FD7C-4590-4031-8ED7-0C024BFD4FA3}" type="slidenum">
              <a:rPr lang="en-US"/>
              <a:pPr/>
              <a:t>1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B086E-CAAB-4486-BF62-E396844A3E44}" type="slidenum">
              <a:rPr lang="en-US"/>
              <a:pPr/>
              <a:t>34</a:t>
            </a:fld>
            <a:endParaRPr lang="en-US"/>
          </a:p>
        </p:txBody>
      </p:sp>
      <p:sp>
        <p:nvSpPr>
          <p:cNvPr id="80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6916"/>
          </a:xfrm>
          <a:ln/>
        </p:spPr>
        <p:txBody>
          <a:bodyPr lIns="86514" tIns="43256" rIns="86514" bIns="43256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B086E-CAAB-4486-BF62-E396844A3E44}" type="slidenum">
              <a:rPr lang="en-US"/>
              <a:pPr/>
              <a:t>35</a:t>
            </a:fld>
            <a:endParaRPr lang="en-US"/>
          </a:p>
        </p:txBody>
      </p:sp>
      <p:sp>
        <p:nvSpPr>
          <p:cNvPr id="80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6916"/>
          </a:xfrm>
          <a:ln/>
        </p:spPr>
        <p:txBody>
          <a:bodyPr lIns="86514" tIns="43256" rIns="86514" bIns="43256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B086E-CAAB-4486-BF62-E396844A3E44}" type="slidenum">
              <a:rPr lang="en-US"/>
              <a:pPr/>
              <a:t>36</a:t>
            </a:fld>
            <a:endParaRPr lang="en-US"/>
          </a:p>
        </p:txBody>
      </p:sp>
      <p:sp>
        <p:nvSpPr>
          <p:cNvPr id="80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6916"/>
          </a:xfrm>
          <a:ln/>
        </p:spPr>
        <p:txBody>
          <a:bodyPr lIns="86514" tIns="43256" rIns="86514" bIns="43256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B086E-CAAB-4486-BF62-E396844A3E44}" type="slidenum">
              <a:rPr lang="en-US"/>
              <a:pPr/>
              <a:t>37</a:t>
            </a:fld>
            <a:endParaRPr lang="en-US"/>
          </a:p>
        </p:txBody>
      </p:sp>
      <p:sp>
        <p:nvSpPr>
          <p:cNvPr id="80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6916"/>
          </a:xfrm>
          <a:ln/>
        </p:spPr>
        <p:txBody>
          <a:bodyPr lIns="86514" tIns="43256" rIns="86514" bIns="43256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B086E-CAAB-4486-BF62-E396844A3E44}" type="slidenum">
              <a:rPr lang="en-US"/>
              <a:pPr/>
              <a:t>38</a:t>
            </a:fld>
            <a:endParaRPr lang="en-US"/>
          </a:p>
        </p:txBody>
      </p:sp>
      <p:sp>
        <p:nvSpPr>
          <p:cNvPr id="80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6916"/>
          </a:xfrm>
          <a:ln/>
        </p:spPr>
        <p:txBody>
          <a:bodyPr lIns="86514" tIns="43256" rIns="86514" bIns="43256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A8B13-6864-42EA-BF35-E574F255799C}" type="datetimeFigureOut">
              <a:rPr lang="en-US"/>
              <a:pPr>
                <a:defRPr/>
              </a:pPr>
              <a:t>25/11/2013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E015B-A9C8-45B2-A0FC-B4EA09EFA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8714C-480F-4D34-8E0E-A7F2991822DF}" type="datetimeFigureOut">
              <a:rPr lang="en-US"/>
              <a:pPr>
                <a:defRPr/>
              </a:pPr>
              <a:t>25/11/2013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90E45-FDC2-4D8E-9839-4322A169B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1CBF-6F7C-442A-98D6-85CBC8943DDD}" type="datetimeFigureOut">
              <a:rPr lang="en-US"/>
              <a:pPr>
                <a:defRPr/>
              </a:pPr>
              <a:t>25/11/2013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4C32A-2DF9-4998-B5A3-C1BDF6E14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25" y="333375"/>
            <a:ext cx="7705725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70AE1-35D0-43EA-A9D5-8721FA17A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1163" y="1143000"/>
            <a:ext cx="8318500" cy="5181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65D05-0BE5-4EFB-B410-304480F959F5}" type="datetimeFigureOut">
              <a:rPr lang="en-US"/>
              <a:pPr>
                <a:defRPr/>
              </a:pPr>
              <a:t>25/11/2013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583DA-D388-497B-9749-63BF062C5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9C6C5-3989-472C-9770-75AAA3E47DA8}" type="datetimeFigureOut">
              <a:rPr lang="en-US"/>
              <a:pPr>
                <a:defRPr/>
              </a:pPr>
              <a:t>25/11/2013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3DC2B-0158-4DF9-ABBF-868D51FAC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71B94-6E44-4724-AAF6-CF8C19A0B254}" type="datetimeFigureOut">
              <a:rPr lang="en-US"/>
              <a:pPr>
                <a:defRPr/>
              </a:pPr>
              <a:t>25/11/2013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B36EA-FC98-41B5-B98D-FCE2ADCE9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6D1DC-48FB-4D64-A18E-13F52DF00812}" type="datetimeFigureOut">
              <a:rPr lang="en-US"/>
              <a:pPr>
                <a:defRPr/>
              </a:pPr>
              <a:t>25/11/2013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A16C9-3370-46D7-AD07-46CE78AFD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3CC3A-1824-472A-A43D-4F0A29F1E13E}" type="datetimeFigureOut">
              <a:rPr lang="en-US"/>
              <a:pPr>
                <a:defRPr/>
              </a:pPr>
              <a:t>25/11/2013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4F889-4487-47CC-B672-6754B2A69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9FDA-10B4-4C70-BF7E-F25ECDAB82F5}" type="datetimeFigureOut">
              <a:rPr lang="en-US"/>
              <a:pPr>
                <a:defRPr/>
              </a:pPr>
              <a:t>25/11/2013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64596-9E7C-4928-BB24-A1FCA1419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6E613-4FB9-4013-9AD6-101D0D223973}" type="datetimeFigureOut">
              <a:rPr lang="en-US"/>
              <a:pPr>
                <a:defRPr/>
              </a:pPr>
              <a:t>25/11/2013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0CBC8-8A31-4850-B061-CE90BF6FD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AD85E-F0BF-4593-BEE8-A1BC2E9CFEFE}" type="datetimeFigureOut">
              <a:rPr lang="en-US"/>
              <a:pPr>
                <a:defRPr/>
              </a:pPr>
              <a:t>25/11/2013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BB34C-332C-4E28-B74A-DDA74F63B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0ED213-7B11-4038-99A8-4E04B3838A68}" type="datetimeFigureOut">
              <a:rPr lang="en-US"/>
              <a:pPr>
                <a:defRPr/>
              </a:pPr>
              <a:t>25/11/2013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1F9840-5CFE-4FA5-9FD8-935A7644A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8" r:id="rId12"/>
    <p:sldLayoutId id="2147483680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emf"/><Relationship Id="rId12" Type="http://schemas.openxmlformats.org/officeDocument/2006/relationships/oleObject" Target="../embeddings/oleObject26.bin"/><Relationship Id="rId13" Type="http://schemas.openxmlformats.org/officeDocument/2006/relationships/image" Target="../media/image27.emf"/><Relationship Id="rId14" Type="http://schemas.openxmlformats.org/officeDocument/2006/relationships/oleObject" Target="../embeddings/oleObject27.bin"/><Relationship Id="rId15" Type="http://schemas.openxmlformats.org/officeDocument/2006/relationships/image" Target="../media/image28.emf"/><Relationship Id="rId16" Type="http://schemas.openxmlformats.org/officeDocument/2006/relationships/oleObject" Target="../embeddings/oleObject28.bin"/><Relationship Id="rId17" Type="http://schemas.openxmlformats.org/officeDocument/2006/relationships/image" Target="../media/image29.emf"/><Relationship Id="rId18" Type="http://schemas.openxmlformats.org/officeDocument/2006/relationships/oleObject" Target="../embeddings/oleObject29.bin"/><Relationship Id="rId19" Type="http://schemas.openxmlformats.org/officeDocument/2006/relationships/image" Target="../media/image3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24.emf"/><Relationship Id="rId8" Type="http://schemas.openxmlformats.org/officeDocument/2006/relationships/oleObject" Target="../embeddings/oleObject24.bin"/><Relationship Id="rId9" Type="http://schemas.openxmlformats.org/officeDocument/2006/relationships/image" Target="../media/image25.emf"/><Relationship Id="rId10" Type="http://schemas.openxmlformats.org/officeDocument/2006/relationships/oleObject" Target="../embeddings/oleObject25.bin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emf"/><Relationship Id="rId12" Type="http://schemas.openxmlformats.org/officeDocument/2006/relationships/oleObject" Target="../embeddings/oleObject34.bin"/><Relationship Id="rId13" Type="http://schemas.openxmlformats.org/officeDocument/2006/relationships/image" Target="../media/image3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31.w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32.wmf"/><Relationship Id="rId8" Type="http://schemas.openxmlformats.org/officeDocument/2006/relationships/oleObject" Target="../embeddings/oleObject32.bin"/><Relationship Id="rId9" Type="http://schemas.openxmlformats.org/officeDocument/2006/relationships/image" Target="../media/image33.wmf"/><Relationship Id="rId10" Type="http://schemas.openxmlformats.org/officeDocument/2006/relationships/oleObject" Target="../embeddings/oleObject33.bin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wmf"/><Relationship Id="rId12" Type="http://schemas.openxmlformats.org/officeDocument/2006/relationships/oleObject" Target="../embeddings/oleObject39.bin"/><Relationship Id="rId13" Type="http://schemas.openxmlformats.org/officeDocument/2006/relationships/image" Target="../media/image31.wmf"/><Relationship Id="rId14" Type="http://schemas.openxmlformats.org/officeDocument/2006/relationships/oleObject" Target="../embeddings/oleObject40.bin"/><Relationship Id="rId15" Type="http://schemas.openxmlformats.org/officeDocument/2006/relationships/image" Target="../media/image32.wmf"/><Relationship Id="rId16" Type="http://schemas.openxmlformats.org/officeDocument/2006/relationships/oleObject" Target="../embeddings/oleObject41.bin"/><Relationship Id="rId17" Type="http://schemas.openxmlformats.org/officeDocument/2006/relationships/image" Target="../media/image33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36.w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37.wmf"/><Relationship Id="rId8" Type="http://schemas.openxmlformats.org/officeDocument/2006/relationships/oleObject" Target="../embeddings/oleObject37.bin"/><Relationship Id="rId9" Type="http://schemas.openxmlformats.org/officeDocument/2006/relationships/image" Target="../media/image38.wmf"/><Relationship Id="rId10" Type="http://schemas.openxmlformats.org/officeDocument/2006/relationships/oleObject" Target="../embeddings/oleObject38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40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emf"/><Relationship Id="rId20" Type="http://schemas.openxmlformats.org/officeDocument/2006/relationships/oleObject" Target="../embeddings/oleObject9.bin"/><Relationship Id="rId21" Type="http://schemas.openxmlformats.org/officeDocument/2006/relationships/image" Target="../media/image9.emf"/><Relationship Id="rId22" Type="http://schemas.openxmlformats.org/officeDocument/2006/relationships/oleObject" Target="../embeddings/oleObject10.bin"/><Relationship Id="rId23" Type="http://schemas.openxmlformats.org/officeDocument/2006/relationships/image" Target="../media/image10.emf"/><Relationship Id="rId24" Type="http://schemas.openxmlformats.org/officeDocument/2006/relationships/oleObject" Target="../embeddings/oleObject11.bin"/><Relationship Id="rId25" Type="http://schemas.openxmlformats.org/officeDocument/2006/relationships/image" Target="../media/image11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5.w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6.w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7.w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emf"/><Relationship Id="rId8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41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42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43.wmf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44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oleObject" Target="../embeddings/oleObject46.bin"/><Relationship Id="rId5" Type="http://schemas.openxmlformats.org/officeDocument/2006/relationships/image" Target="../media/image43.wmf"/><Relationship Id="rId6" Type="http://schemas.openxmlformats.org/officeDocument/2006/relationships/oleObject" Target="../embeddings/Microsoft_Equation2.bin"/><Relationship Id="rId7" Type="http://schemas.openxmlformats.org/officeDocument/2006/relationships/image" Target="../media/image44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3.doc"/><Relationship Id="rId4" Type="http://schemas.openxmlformats.org/officeDocument/2006/relationships/image" Target="../media/image48.wmf"/><Relationship Id="rId5" Type="http://schemas.openxmlformats.org/officeDocument/2006/relationships/image" Target="../media/image49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emf"/><Relationship Id="rId12" Type="http://schemas.openxmlformats.org/officeDocument/2006/relationships/oleObject" Target="../embeddings/oleObject20.bin"/><Relationship Id="rId13" Type="http://schemas.openxmlformats.org/officeDocument/2006/relationships/image" Target="../media/image20.emf"/><Relationship Id="rId14" Type="http://schemas.openxmlformats.org/officeDocument/2006/relationships/oleObject" Target="../embeddings/oleObject21.bin"/><Relationship Id="rId15" Type="http://schemas.openxmlformats.org/officeDocument/2006/relationships/image" Target="../media/image2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18.bin"/><Relationship Id="rId9" Type="http://schemas.openxmlformats.org/officeDocument/2006/relationships/image" Target="../media/image18.emf"/><Relationship Id="rId10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267017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b="1" dirty="0" smtClean="0"/>
              <a:t>Classification II (continued)</a:t>
            </a:r>
            <a:br>
              <a:rPr lang="en-US" b="1" dirty="0" smtClean="0"/>
            </a:br>
            <a:r>
              <a:rPr lang="en-US" b="1" dirty="0" smtClean="0"/>
              <a:t>Model Evaluation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345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Rectangle 3"/>
          <p:cNvSpPr>
            <a:spLocks noChangeArrowheads="1"/>
          </p:cNvSpPr>
          <p:nvPr/>
        </p:nvSpPr>
        <p:spPr bwMode="auto">
          <a:xfrm>
            <a:off x="854074" y="1250950"/>
            <a:ext cx="828992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9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002F5F"/>
                </a:solidFill>
              </a:rPr>
              <a:t> Original attributes are mapped to a new space to obtain linear </a:t>
            </a:r>
            <a:r>
              <a:rPr lang="en-US" sz="1600" dirty="0" err="1" smtClean="0">
                <a:solidFill>
                  <a:srgbClr val="002F5F"/>
                </a:solidFill>
              </a:rPr>
              <a:t>separability</a:t>
            </a:r>
            <a:endParaRPr lang="en-US" sz="1600" dirty="0">
              <a:solidFill>
                <a:srgbClr val="002F5F"/>
              </a:solidFill>
            </a:endParaRPr>
          </a:p>
        </p:txBody>
      </p:sp>
      <p:sp>
        <p:nvSpPr>
          <p:cNvPr id="10251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1600200" y="228600"/>
            <a:ext cx="6086475" cy="609600"/>
          </a:xfrm>
        </p:spPr>
        <p:txBody>
          <a:bodyPr>
            <a:normAutofit fontScale="90000"/>
          </a:bodyPr>
          <a:lstStyle/>
          <a:p>
            <a:r>
              <a:rPr lang="en-US" b="0" dirty="0" smtClean="0"/>
              <a:t>Support vector machines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50" y="1219201"/>
            <a:ext cx="8593350" cy="38861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5486400"/>
            <a:ext cx="8610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latin typeface="Arial"/>
                <a:cs typeface="Arial"/>
              </a:rPr>
              <a:t>Define a </a:t>
            </a:r>
            <a:r>
              <a:rPr lang="en-US" sz="2600" i="1" dirty="0" smtClean="0">
                <a:solidFill>
                  <a:srgbClr val="000090"/>
                </a:solidFill>
                <a:latin typeface="Arial"/>
                <a:cs typeface="Arial"/>
              </a:rPr>
              <a:t>mapping </a:t>
            </a:r>
            <a:r>
              <a:rPr lang="el-GR" sz="2600" i="1" dirty="0" smtClean="0">
                <a:solidFill>
                  <a:srgbClr val="000090"/>
                </a:solidFill>
                <a:latin typeface="Arial"/>
                <a:cs typeface="Arial"/>
              </a:rPr>
              <a:t>φ</a:t>
            </a:r>
            <a:r>
              <a:rPr lang="en-US" sz="2600" i="1" dirty="0">
                <a:solidFill>
                  <a:srgbClr val="000090"/>
                </a:solidFill>
                <a:latin typeface="Arial"/>
                <a:cs typeface="Arial"/>
              </a:rPr>
              <a:t>(x)</a:t>
            </a:r>
            <a:r>
              <a:rPr lang="en-US" sz="26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Arial"/>
                <a:cs typeface="Arial"/>
              </a:rPr>
              <a:t>that maps each attribute of point x to a new space where points </a:t>
            </a:r>
            <a:r>
              <a:rPr lang="en-US" sz="2600" dirty="0" smtClean="0">
                <a:solidFill>
                  <a:srgbClr val="000090"/>
                </a:solidFill>
                <a:latin typeface="Arial"/>
                <a:cs typeface="Arial"/>
              </a:rPr>
              <a:t>are </a:t>
            </a:r>
            <a:r>
              <a:rPr lang="en-US" sz="2600" i="1" dirty="0" smtClean="0">
                <a:solidFill>
                  <a:srgbClr val="000090"/>
                </a:solidFill>
                <a:latin typeface="Arial"/>
                <a:cs typeface="Arial"/>
              </a:rPr>
              <a:t>linearly separable</a:t>
            </a:r>
            <a:endParaRPr lang="en-US" sz="2600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7989579"/>
      </p:ext>
    </p:extLst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Rectangle 3"/>
          <p:cNvSpPr>
            <a:spLocks noChangeArrowheads="1"/>
          </p:cNvSpPr>
          <p:nvPr/>
        </p:nvSpPr>
        <p:spPr bwMode="auto">
          <a:xfrm>
            <a:off x="762000" y="1250950"/>
            <a:ext cx="806132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ts val="29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2F5F"/>
                </a:solidFill>
              </a:rPr>
              <a:t> Original attributes are mapped to a new space to obtain linear </a:t>
            </a:r>
            <a:r>
              <a:rPr lang="en-US" dirty="0" err="1" smtClean="0">
                <a:solidFill>
                  <a:srgbClr val="002F5F"/>
                </a:solidFill>
              </a:rPr>
              <a:t>separability</a:t>
            </a:r>
            <a:endParaRPr lang="en-US" dirty="0">
              <a:solidFill>
                <a:srgbClr val="002F5F"/>
              </a:solidFill>
            </a:endParaRPr>
          </a:p>
        </p:txBody>
      </p:sp>
      <p:sp>
        <p:nvSpPr>
          <p:cNvPr id="10251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00075"/>
            <a:ext cx="6086475" cy="609600"/>
          </a:xfrm>
        </p:spPr>
        <p:txBody>
          <a:bodyPr>
            <a:normAutofit fontScale="90000"/>
          </a:bodyPr>
          <a:lstStyle/>
          <a:p>
            <a:r>
              <a:rPr lang="en-US" b="0" smtClean="0"/>
              <a:t>Support vector machines</a:t>
            </a:r>
            <a:endParaRPr lang="en-US" b="0" smtClean="0">
              <a:solidFill>
                <a:schemeClr val="tx1"/>
              </a:solidFill>
            </a:endParaRPr>
          </a:p>
        </p:txBody>
      </p:sp>
      <p:graphicFrame>
        <p:nvGraphicFramePr>
          <p:cNvPr id="1894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772065"/>
              </p:ext>
            </p:extLst>
          </p:nvPr>
        </p:nvGraphicFramePr>
        <p:xfrm>
          <a:off x="228600" y="1828800"/>
          <a:ext cx="4456112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4" imgW="2336800" imgH="368300" progId="Equation.3">
                  <p:embed/>
                </p:oleObj>
              </mc:Choice>
              <mc:Fallback>
                <p:oleObj name="Equation" r:id="rId4" imgW="23368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28800"/>
                        <a:ext cx="4456112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767027"/>
              </p:ext>
            </p:extLst>
          </p:nvPr>
        </p:nvGraphicFramePr>
        <p:xfrm>
          <a:off x="5715000" y="1828800"/>
          <a:ext cx="3165475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6" imgW="1828800" imgH="368300" progId="Equation.3">
                  <p:embed/>
                </p:oleObj>
              </mc:Choice>
              <mc:Fallback>
                <p:oleObj name="Equation" r:id="rId6" imgW="18288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828800"/>
                        <a:ext cx="3165475" cy="63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965450" y="2819400"/>
            <a:ext cx="2871788" cy="2057400"/>
            <a:chOff x="1120" y="1550"/>
            <a:chExt cx="1809" cy="1296"/>
          </a:xfrm>
        </p:grpSpPr>
        <p:grpSp>
          <p:nvGrpSpPr>
            <p:cNvPr id="10310" name="Group 11"/>
            <p:cNvGrpSpPr>
              <a:grpSpLocks/>
            </p:cNvGrpSpPr>
            <p:nvPr/>
          </p:nvGrpSpPr>
          <p:grpSpPr bwMode="auto">
            <a:xfrm>
              <a:off x="1120" y="1550"/>
              <a:ext cx="1809" cy="1296"/>
              <a:chOff x="1120" y="1550"/>
              <a:chExt cx="1809" cy="1296"/>
            </a:xfrm>
          </p:grpSpPr>
          <p:sp>
            <p:nvSpPr>
              <p:cNvPr id="10312" name="Text Box 12"/>
              <p:cNvSpPr txBox="1">
                <a:spLocks noChangeArrowheads="1"/>
              </p:cNvSpPr>
              <p:nvPr/>
            </p:nvSpPr>
            <p:spPr bwMode="auto">
              <a:xfrm>
                <a:off x="1920" y="2520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10313" name="Text Box 13"/>
              <p:cNvSpPr txBox="1">
                <a:spLocks noChangeArrowheads="1"/>
              </p:cNvSpPr>
              <p:nvPr/>
            </p:nvSpPr>
            <p:spPr bwMode="auto">
              <a:xfrm>
                <a:off x="1833" y="2432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10314" name="Line 14"/>
              <p:cNvSpPr>
                <a:spLocks noChangeShapeType="1"/>
              </p:cNvSpPr>
              <p:nvPr/>
            </p:nvSpPr>
            <p:spPr bwMode="auto">
              <a:xfrm flipV="1">
                <a:off x="1326" y="1665"/>
                <a:ext cx="0" cy="11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315" name="Line 15"/>
              <p:cNvSpPr>
                <a:spLocks noChangeShapeType="1"/>
              </p:cNvSpPr>
              <p:nvPr/>
            </p:nvSpPr>
            <p:spPr bwMode="auto">
              <a:xfrm flipH="1" flipV="1">
                <a:off x="1120" y="2692"/>
                <a:ext cx="16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sv-SE"/>
              </a:p>
            </p:txBody>
          </p:sp>
          <p:graphicFrame>
            <p:nvGraphicFramePr>
              <p:cNvPr id="10248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8792707"/>
                  </p:ext>
                </p:extLst>
              </p:nvPr>
            </p:nvGraphicFramePr>
            <p:xfrm>
              <a:off x="2763" y="2649"/>
              <a:ext cx="166" cy="1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2" name="Equation" r:id="rId8" imgW="177800" imgH="228600" progId="Equation.3">
                      <p:embed/>
                    </p:oleObj>
                  </mc:Choice>
                  <mc:Fallback>
                    <p:oleObj name="Equation" r:id="rId8" imgW="1778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63" y="2649"/>
                            <a:ext cx="166" cy="19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49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51058763"/>
                  </p:ext>
                </p:extLst>
              </p:nvPr>
            </p:nvGraphicFramePr>
            <p:xfrm>
              <a:off x="1337" y="1550"/>
              <a:ext cx="167" cy="1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3" name="Equation" r:id="rId10" imgW="177800" imgH="228600" progId="Equation.3">
                      <p:embed/>
                    </p:oleObj>
                  </mc:Choice>
                  <mc:Fallback>
                    <p:oleObj name="Equation" r:id="rId10" imgW="1778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37" y="1550"/>
                            <a:ext cx="167" cy="19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316" name="Text Box 18"/>
              <p:cNvSpPr txBox="1">
                <a:spLocks noChangeArrowheads="1"/>
              </p:cNvSpPr>
              <p:nvPr/>
            </p:nvSpPr>
            <p:spPr bwMode="auto">
              <a:xfrm>
                <a:off x="1488" y="2140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10317" name="Text Box 19"/>
              <p:cNvSpPr txBox="1">
                <a:spLocks noChangeArrowheads="1"/>
              </p:cNvSpPr>
              <p:nvPr/>
            </p:nvSpPr>
            <p:spPr bwMode="auto">
              <a:xfrm>
                <a:off x="1678" y="2279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10318" name="Text Box 20"/>
              <p:cNvSpPr txBox="1">
                <a:spLocks noChangeArrowheads="1"/>
              </p:cNvSpPr>
              <p:nvPr/>
            </p:nvSpPr>
            <p:spPr bwMode="auto">
              <a:xfrm>
                <a:off x="1340" y="2324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10319" name="Text Box 21"/>
              <p:cNvSpPr txBox="1">
                <a:spLocks noChangeArrowheads="1"/>
              </p:cNvSpPr>
              <p:nvPr/>
            </p:nvSpPr>
            <p:spPr bwMode="auto">
              <a:xfrm>
                <a:off x="1591" y="2344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10320" name="Text Box 22"/>
              <p:cNvSpPr txBox="1">
                <a:spLocks noChangeArrowheads="1"/>
              </p:cNvSpPr>
              <p:nvPr/>
            </p:nvSpPr>
            <p:spPr bwMode="auto">
              <a:xfrm>
                <a:off x="1475" y="2228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10321" name="Text Box 23"/>
              <p:cNvSpPr txBox="1">
                <a:spLocks noChangeArrowheads="1"/>
              </p:cNvSpPr>
              <p:nvPr/>
            </p:nvSpPr>
            <p:spPr bwMode="auto">
              <a:xfrm>
                <a:off x="1380" y="2221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10322" name="Text Box 24"/>
              <p:cNvSpPr txBox="1">
                <a:spLocks noChangeArrowheads="1"/>
              </p:cNvSpPr>
              <p:nvPr/>
            </p:nvSpPr>
            <p:spPr bwMode="auto">
              <a:xfrm>
                <a:off x="1377" y="2425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10323" name="Text Box 25"/>
              <p:cNvSpPr txBox="1">
                <a:spLocks noChangeArrowheads="1"/>
              </p:cNvSpPr>
              <p:nvPr/>
            </p:nvSpPr>
            <p:spPr bwMode="auto">
              <a:xfrm>
                <a:off x="1322" y="2171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10324" name="Text Box 26"/>
              <p:cNvSpPr txBox="1">
                <a:spLocks noChangeArrowheads="1"/>
              </p:cNvSpPr>
              <p:nvPr/>
            </p:nvSpPr>
            <p:spPr bwMode="auto">
              <a:xfrm>
                <a:off x="1661" y="2496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10325" name="Text Box 27"/>
              <p:cNvSpPr txBox="1">
                <a:spLocks noChangeArrowheads="1"/>
              </p:cNvSpPr>
              <p:nvPr/>
            </p:nvSpPr>
            <p:spPr bwMode="auto">
              <a:xfrm>
                <a:off x="1313" y="2079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10326" name="Text Box 28"/>
              <p:cNvSpPr txBox="1">
                <a:spLocks noChangeArrowheads="1"/>
              </p:cNvSpPr>
              <p:nvPr/>
            </p:nvSpPr>
            <p:spPr bwMode="auto">
              <a:xfrm>
                <a:off x="1733" y="2358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10327" name="Text Box 29"/>
              <p:cNvSpPr txBox="1">
                <a:spLocks noChangeArrowheads="1"/>
              </p:cNvSpPr>
              <p:nvPr/>
            </p:nvSpPr>
            <p:spPr bwMode="auto">
              <a:xfrm>
                <a:off x="1774" y="2512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10328" name="Text Box 30"/>
              <p:cNvSpPr txBox="1">
                <a:spLocks noChangeArrowheads="1"/>
              </p:cNvSpPr>
              <p:nvPr/>
            </p:nvSpPr>
            <p:spPr bwMode="auto">
              <a:xfrm>
                <a:off x="1564" y="2263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10329" name="Text Box 31"/>
              <p:cNvSpPr txBox="1">
                <a:spLocks noChangeArrowheads="1"/>
              </p:cNvSpPr>
              <p:nvPr/>
            </p:nvSpPr>
            <p:spPr bwMode="auto">
              <a:xfrm>
                <a:off x="1696" y="2447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10330" name="Text Box 32"/>
              <p:cNvSpPr txBox="1">
                <a:spLocks noChangeArrowheads="1"/>
              </p:cNvSpPr>
              <p:nvPr/>
            </p:nvSpPr>
            <p:spPr bwMode="auto">
              <a:xfrm>
                <a:off x="1485" y="2392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10331" name="Text Box 33"/>
              <p:cNvSpPr txBox="1">
                <a:spLocks noChangeArrowheads="1"/>
              </p:cNvSpPr>
              <p:nvPr/>
            </p:nvSpPr>
            <p:spPr bwMode="auto">
              <a:xfrm>
                <a:off x="1904" y="2382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10332" name="Text Box 34"/>
              <p:cNvSpPr txBox="1">
                <a:spLocks noChangeArrowheads="1"/>
              </p:cNvSpPr>
              <p:nvPr/>
            </p:nvSpPr>
            <p:spPr bwMode="auto">
              <a:xfrm>
                <a:off x="1973" y="1816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10333" name="Text Box 35"/>
              <p:cNvSpPr txBox="1">
                <a:spLocks noChangeArrowheads="1"/>
              </p:cNvSpPr>
              <p:nvPr/>
            </p:nvSpPr>
            <p:spPr bwMode="auto">
              <a:xfrm>
                <a:off x="2184" y="1864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10334" name="Text Box 36"/>
              <p:cNvSpPr txBox="1">
                <a:spLocks noChangeArrowheads="1"/>
              </p:cNvSpPr>
              <p:nvPr/>
            </p:nvSpPr>
            <p:spPr bwMode="auto">
              <a:xfrm>
                <a:off x="2360" y="2152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10335" name="Text Box 37"/>
              <p:cNvSpPr txBox="1">
                <a:spLocks noChangeArrowheads="1"/>
              </p:cNvSpPr>
              <p:nvPr/>
            </p:nvSpPr>
            <p:spPr bwMode="auto">
              <a:xfrm>
                <a:off x="2597" y="2334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10336" name="Text Box 38"/>
              <p:cNvSpPr txBox="1">
                <a:spLocks noChangeArrowheads="1"/>
              </p:cNvSpPr>
              <p:nvPr/>
            </p:nvSpPr>
            <p:spPr bwMode="auto">
              <a:xfrm>
                <a:off x="1917" y="2017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10337" name="Text Box 39"/>
              <p:cNvSpPr txBox="1">
                <a:spLocks noChangeArrowheads="1"/>
              </p:cNvSpPr>
              <p:nvPr/>
            </p:nvSpPr>
            <p:spPr bwMode="auto">
              <a:xfrm>
                <a:off x="2650" y="2238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10338" name="Text Box 40"/>
              <p:cNvSpPr txBox="1">
                <a:spLocks noChangeArrowheads="1"/>
              </p:cNvSpPr>
              <p:nvPr/>
            </p:nvSpPr>
            <p:spPr bwMode="auto">
              <a:xfrm>
                <a:off x="2450" y="1960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10339" name="Text Box 41"/>
              <p:cNvSpPr txBox="1">
                <a:spLocks noChangeArrowheads="1"/>
              </p:cNvSpPr>
              <p:nvPr/>
            </p:nvSpPr>
            <p:spPr bwMode="auto">
              <a:xfrm>
                <a:off x="2360" y="1724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10340" name="Text Box 42"/>
              <p:cNvSpPr txBox="1">
                <a:spLocks noChangeArrowheads="1"/>
              </p:cNvSpPr>
              <p:nvPr/>
            </p:nvSpPr>
            <p:spPr bwMode="auto">
              <a:xfrm>
                <a:off x="2271" y="1854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10341" name="Text Box 43"/>
              <p:cNvSpPr txBox="1">
                <a:spLocks noChangeArrowheads="1"/>
              </p:cNvSpPr>
              <p:nvPr/>
            </p:nvSpPr>
            <p:spPr bwMode="auto">
              <a:xfrm>
                <a:off x="1796" y="1645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10342" name="Text Box 44"/>
              <p:cNvSpPr txBox="1">
                <a:spLocks noChangeArrowheads="1"/>
              </p:cNvSpPr>
              <p:nvPr/>
            </p:nvSpPr>
            <p:spPr bwMode="auto">
              <a:xfrm>
                <a:off x="2102" y="1739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10343" name="Text Box 45"/>
              <p:cNvSpPr txBox="1">
                <a:spLocks noChangeArrowheads="1"/>
              </p:cNvSpPr>
              <p:nvPr/>
            </p:nvSpPr>
            <p:spPr bwMode="auto">
              <a:xfrm>
                <a:off x="2308" y="2012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10344" name="Text Box 46"/>
              <p:cNvSpPr txBox="1">
                <a:spLocks noChangeArrowheads="1"/>
              </p:cNvSpPr>
              <p:nvPr/>
            </p:nvSpPr>
            <p:spPr bwMode="auto">
              <a:xfrm>
                <a:off x="1370" y="2524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10345" name="Text Box 47"/>
              <p:cNvSpPr txBox="1">
                <a:spLocks noChangeArrowheads="1"/>
              </p:cNvSpPr>
              <p:nvPr/>
            </p:nvSpPr>
            <p:spPr bwMode="auto">
              <a:xfrm>
                <a:off x="1514" y="2480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10346" name="Text Box 48"/>
              <p:cNvSpPr txBox="1">
                <a:spLocks noChangeArrowheads="1"/>
              </p:cNvSpPr>
              <p:nvPr/>
            </p:nvSpPr>
            <p:spPr bwMode="auto">
              <a:xfrm>
                <a:off x="1317" y="1708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10347" name="Text Box 49"/>
              <p:cNvSpPr txBox="1">
                <a:spLocks noChangeArrowheads="1"/>
              </p:cNvSpPr>
              <p:nvPr/>
            </p:nvSpPr>
            <p:spPr bwMode="auto">
              <a:xfrm>
                <a:off x="1604" y="1688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10348" name="Text Box 50"/>
              <p:cNvSpPr txBox="1">
                <a:spLocks noChangeArrowheads="1"/>
              </p:cNvSpPr>
              <p:nvPr/>
            </p:nvSpPr>
            <p:spPr bwMode="auto">
              <a:xfrm>
                <a:off x="1404" y="1698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10349" name="Text Box 51"/>
              <p:cNvSpPr txBox="1">
                <a:spLocks noChangeArrowheads="1"/>
              </p:cNvSpPr>
              <p:nvPr/>
            </p:nvSpPr>
            <p:spPr bwMode="auto">
              <a:xfrm>
                <a:off x="2595" y="1732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10350" name="Text Box 52"/>
              <p:cNvSpPr txBox="1">
                <a:spLocks noChangeArrowheads="1"/>
              </p:cNvSpPr>
              <p:nvPr/>
            </p:nvSpPr>
            <p:spPr bwMode="auto">
              <a:xfrm>
                <a:off x="1436" y="1871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10351" name="Text Box 53"/>
              <p:cNvSpPr txBox="1">
                <a:spLocks noChangeArrowheads="1"/>
              </p:cNvSpPr>
              <p:nvPr/>
            </p:nvSpPr>
            <p:spPr bwMode="auto">
              <a:xfrm>
                <a:off x="2682" y="1794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10352" name="Text Box 54"/>
              <p:cNvSpPr txBox="1">
                <a:spLocks noChangeArrowheads="1"/>
              </p:cNvSpPr>
              <p:nvPr/>
            </p:nvSpPr>
            <p:spPr bwMode="auto">
              <a:xfrm>
                <a:off x="1782" y="1928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10353" name="Text Box 55"/>
              <p:cNvSpPr txBox="1">
                <a:spLocks noChangeArrowheads="1"/>
              </p:cNvSpPr>
              <p:nvPr/>
            </p:nvSpPr>
            <p:spPr bwMode="auto">
              <a:xfrm>
                <a:off x="1599" y="1921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10354" name="Text Box 56"/>
              <p:cNvSpPr txBox="1">
                <a:spLocks noChangeArrowheads="1"/>
              </p:cNvSpPr>
              <p:nvPr/>
            </p:nvSpPr>
            <p:spPr bwMode="auto">
              <a:xfrm>
                <a:off x="2642" y="2036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10355" name="Text Box 57"/>
              <p:cNvSpPr txBox="1">
                <a:spLocks noChangeArrowheads="1"/>
              </p:cNvSpPr>
              <p:nvPr/>
            </p:nvSpPr>
            <p:spPr bwMode="auto">
              <a:xfrm>
                <a:off x="2123" y="2040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10356" name="Text Box 58"/>
              <p:cNvSpPr txBox="1">
                <a:spLocks noChangeArrowheads="1"/>
              </p:cNvSpPr>
              <p:nvPr/>
            </p:nvSpPr>
            <p:spPr bwMode="auto">
              <a:xfrm>
                <a:off x="1984" y="1602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10357" name="Text Box 59"/>
              <p:cNvSpPr txBox="1">
                <a:spLocks noChangeArrowheads="1"/>
              </p:cNvSpPr>
              <p:nvPr/>
            </p:nvSpPr>
            <p:spPr bwMode="auto">
              <a:xfrm>
                <a:off x="1930" y="1746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10358" name="Text Box 60"/>
              <p:cNvSpPr txBox="1">
                <a:spLocks noChangeArrowheads="1"/>
              </p:cNvSpPr>
              <p:nvPr/>
            </p:nvSpPr>
            <p:spPr bwMode="auto">
              <a:xfrm>
                <a:off x="2297" y="2378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10359" name="Text Box 61"/>
              <p:cNvSpPr txBox="1">
                <a:spLocks noChangeArrowheads="1"/>
              </p:cNvSpPr>
              <p:nvPr/>
            </p:nvSpPr>
            <p:spPr bwMode="auto">
              <a:xfrm>
                <a:off x="2563" y="2516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10360" name="Text Box 62"/>
              <p:cNvSpPr txBox="1">
                <a:spLocks noChangeArrowheads="1"/>
              </p:cNvSpPr>
              <p:nvPr/>
            </p:nvSpPr>
            <p:spPr bwMode="auto">
              <a:xfrm>
                <a:off x="2414" y="2333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10361" name="Text Box 63"/>
              <p:cNvSpPr txBox="1">
                <a:spLocks noChangeArrowheads="1"/>
              </p:cNvSpPr>
              <p:nvPr/>
            </p:nvSpPr>
            <p:spPr bwMode="auto">
              <a:xfrm>
                <a:off x="1979" y="2172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10362" name="Text Box 64"/>
              <p:cNvSpPr txBox="1">
                <a:spLocks noChangeArrowheads="1"/>
              </p:cNvSpPr>
              <p:nvPr/>
            </p:nvSpPr>
            <p:spPr bwMode="auto">
              <a:xfrm>
                <a:off x="2245" y="2268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10363" name="Text Box 65"/>
              <p:cNvSpPr txBox="1">
                <a:spLocks noChangeArrowheads="1"/>
              </p:cNvSpPr>
              <p:nvPr/>
            </p:nvSpPr>
            <p:spPr bwMode="auto">
              <a:xfrm>
                <a:off x="2066" y="2163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</p:grpSp>
        <p:sp>
          <p:nvSpPr>
            <p:cNvPr id="10311" name="Line 66"/>
            <p:cNvSpPr>
              <a:spLocks noChangeShapeType="1"/>
            </p:cNvSpPr>
            <p:nvPr/>
          </p:nvSpPr>
          <p:spPr bwMode="auto">
            <a:xfrm>
              <a:off x="1120" y="1812"/>
              <a:ext cx="1523" cy="10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89508" name="Rectangle 68"/>
          <p:cNvSpPr>
            <a:spLocks noChangeArrowheads="1"/>
          </p:cNvSpPr>
          <p:nvPr/>
        </p:nvSpPr>
        <p:spPr bwMode="auto">
          <a:xfrm>
            <a:off x="838200" y="5181600"/>
            <a:ext cx="746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– the closest examples </a:t>
            </a:r>
            <a:r>
              <a:rPr lang="en-US" sz="2400" dirty="0" smtClean="0">
                <a:solidFill>
                  <a:srgbClr val="008000"/>
                </a:solidFill>
              </a:rPr>
              <a:t>to the separating </a:t>
            </a:r>
            <a:r>
              <a:rPr lang="en-US" sz="2400" dirty="0" err="1" smtClean="0">
                <a:solidFill>
                  <a:srgbClr val="008000"/>
                </a:solidFill>
              </a:rPr>
              <a:t>hyperplane</a:t>
            </a:r>
            <a:endParaRPr lang="en-US" sz="2400" dirty="0" smtClean="0">
              <a:solidFill>
                <a:srgbClr val="008000"/>
              </a:solidFill>
            </a:endParaRPr>
          </a:p>
          <a:p>
            <a:r>
              <a:rPr lang="en-US" sz="2400" dirty="0" smtClean="0">
                <a:solidFill>
                  <a:srgbClr val="008000"/>
                </a:solidFill>
              </a:rPr>
              <a:t>are </a:t>
            </a:r>
            <a:r>
              <a:rPr lang="en-US" sz="2400" dirty="0">
                <a:solidFill>
                  <a:srgbClr val="008000"/>
                </a:solidFill>
              </a:rPr>
              <a:t>called </a:t>
            </a:r>
            <a:r>
              <a:rPr lang="en-US" sz="2400" i="1" dirty="0">
                <a:solidFill>
                  <a:srgbClr val="008000"/>
                </a:solidFill>
              </a:rPr>
              <a:t>support vectors</a:t>
            </a:r>
          </a:p>
        </p:txBody>
      </p:sp>
      <p:sp>
        <p:nvSpPr>
          <p:cNvPr id="189509" name="Oval 69"/>
          <p:cNvSpPr>
            <a:spLocks noChangeArrowheads="1"/>
          </p:cNvSpPr>
          <p:nvPr/>
        </p:nvSpPr>
        <p:spPr bwMode="auto">
          <a:xfrm>
            <a:off x="4306888" y="4240213"/>
            <a:ext cx="185737" cy="190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9510" name="Oval 70"/>
          <p:cNvSpPr>
            <a:spLocks noChangeArrowheads="1"/>
          </p:cNvSpPr>
          <p:nvPr/>
        </p:nvSpPr>
        <p:spPr bwMode="auto">
          <a:xfrm>
            <a:off x="3521075" y="3435350"/>
            <a:ext cx="185738" cy="190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228600" y="2815950"/>
            <a:ext cx="2663825" cy="1990999"/>
            <a:chOff x="1532" y="655"/>
            <a:chExt cx="2074" cy="1559"/>
          </a:xfrm>
        </p:grpSpPr>
        <p:sp>
          <p:nvSpPr>
            <p:cNvPr id="10259" name="Line 72"/>
            <p:cNvSpPr>
              <a:spLocks noChangeShapeType="1"/>
            </p:cNvSpPr>
            <p:nvPr/>
          </p:nvSpPr>
          <p:spPr bwMode="auto">
            <a:xfrm flipV="1">
              <a:off x="2478" y="786"/>
              <a:ext cx="0" cy="14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260" name="Line 73"/>
            <p:cNvSpPr>
              <a:spLocks noChangeShapeType="1"/>
            </p:cNvSpPr>
            <p:nvPr/>
          </p:nvSpPr>
          <p:spPr bwMode="auto">
            <a:xfrm flipH="1" flipV="1">
              <a:off x="1560" y="1452"/>
              <a:ext cx="1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graphicFrame>
          <p:nvGraphicFramePr>
            <p:cNvPr id="10246" name="Object 7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075719"/>
                </p:ext>
              </p:extLst>
            </p:nvPr>
          </p:nvGraphicFramePr>
          <p:xfrm>
            <a:off x="3443" y="1411"/>
            <a:ext cx="163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4" name="Equation" r:id="rId12" imgW="152400" imgH="203200" progId="Equation.3">
                    <p:embed/>
                  </p:oleObj>
                </mc:Choice>
                <mc:Fallback>
                  <p:oleObj name="Equation" r:id="rId12" imgW="152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3" y="1411"/>
                          <a:ext cx="163" cy="2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7" name="Object 7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607735"/>
                </p:ext>
              </p:extLst>
            </p:nvPr>
          </p:nvGraphicFramePr>
          <p:xfrm>
            <a:off x="2490" y="655"/>
            <a:ext cx="192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" name="Equation" r:id="rId14" imgW="177800" imgH="203200" progId="Equation.3">
                    <p:embed/>
                  </p:oleObj>
                </mc:Choice>
                <mc:Fallback>
                  <p:oleObj name="Equation" r:id="rId14" imgW="177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0" y="655"/>
                          <a:ext cx="192" cy="2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1" name="Text Box 76"/>
            <p:cNvSpPr txBox="1">
              <a:spLocks noChangeArrowheads="1"/>
            </p:cNvSpPr>
            <p:nvPr/>
          </p:nvSpPr>
          <p:spPr bwMode="auto">
            <a:xfrm>
              <a:off x="2213" y="1275"/>
              <a:ext cx="2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10262" name="Text Box 77"/>
            <p:cNvSpPr txBox="1">
              <a:spLocks noChangeArrowheads="1"/>
            </p:cNvSpPr>
            <p:nvPr/>
          </p:nvSpPr>
          <p:spPr bwMode="auto">
            <a:xfrm>
              <a:off x="2429" y="1418"/>
              <a:ext cx="2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10263" name="Text Box 78"/>
            <p:cNvSpPr txBox="1">
              <a:spLocks noChangeArrowheads="1"/>
            </p:cNvSpPr>
            <p:nvPr/>
          </p:nvSpPr>
          <p:spPr bwMode="auto">
            <a:xfrm>
              <a:off x="2046" y="1508"/>
              <a:ext cx="289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10264" name="Text Box 79"/>
            <p:cNvSpPr txBox="1">
              <a:spLocks noChangeArrowheads="1"/>
            </p:cNvSpPr>
            <p:nvPr/>
          </p:nvSpPr>
          <p:spPr bwMode="auto">
            <a:xfrm>
              <a:off x="2450" y="1094"/>
              <a:ext cx="290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10265" name="Text Box 80"/>
            <p:cNvSpPr txBox="1">
              <a:spLocks noChangeArrowheads="1"/>
            </p:cNvSpPr>
            <p:nvPr/>
          </p:nvSpPr>
          <p:spPr bwMode="auto">
            <a:xfrm>
              <a:off x="2198" y="1389"/>
              <a:ext cx="289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10266" name="Text Box 81"/>
            <p:cNvSpPr txBox="1">
              <a:spLocks noChangeArrowheads="1"/>
            </p:cNvSpPr>
            <p:nvPr/>
          </p:nvSpPr>
          <p:spPr bwMode="auto">
            <a:xfrm>
              <a:off x="2089" y="1379"/>
              <a:ext cx="290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10267" name="Text Box 82"/>
            <p:cNvSpPr txBox="1">
              <a:spLocks noChangeArrowheads="1"/>
            </p:cNvSpPr>
            <p:nvPr/>
          </p:nvSpPr>
          <p:spPr bwMode="auto">
            <a:xfrm>
              <a:off x="2087" y="1633"/>
              <a:ext cx="2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10268" name="Text Box 83"/>
            <p:cNvSpPr txBox="1">
              <a:spLocks noChangeArrowheads="1"/>
            </p:cNvSpPr>
            <p:nvPr/>
          </p:nvSpPr>
          <p:spPr bwMode="auto">
            <a:xfrm>
              <a:off x="2276" y="1094"/>
              <a:ext cx="289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10269" name="Text Box 84"/>
            <p:cNvSpPr txBox="1">
              <a:spLocks noChangeArrowheads="1"/>
            </p:cNvSpPr>
            <p:nvPr/>
          </p:nvSpPr>
          <p:spPr bwMode="auto">
            <a:xfrm>
              <a:off x="2636" y="1340"/>
              <a:ext cx="289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10270" name="Text Box 85"/>
            <p:cNvSpPr txBox="1">
              <a:spLocks noChangeArrowheads="1"/>
            </p:cNvSpPr>
            <p:nvPr/>
          </p:nvSpPr>
          <p:spPr bwMode="auto">
            <a:xfrm>
              <a:off x="2138" y="1162"/>
              <a:ext cx="2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10271" name="Text Box 86"/>
            <p:cNvSpPr txBox="1">
              <a:spLocks noChangeArrowheads="1"/>
            </p:cNvSpPr>
            <p:nvPr/>
          </p:nvSpPr>
          <p:spPr bwMode="auto">
            <a:xfrm>
              <a:off x="2491" y="1549"/>
              <a:ext cx="289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10272" name="Text Box 87"/>
            <p:cNvSpPr txBox="1">
              <a:spLocks noChangeArrowheads="1"/>
            </p:cNvSpPr>
            <p:nvPr/>
          </p:nvSpPr>
          <p:spPr bwMode="auto">
            <a:xfrm>
              <a:off x="2453" y="1803"/>
              <a:ext cx="289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10273" name="Text Box 88"/>
            <p:cNvSpPr txBox="1">
              <a:spLocks noChangeArrowheads="1"/>
            </p:cNvSpPr>
            <p:nvPr/>
          </p:nvSpPr>
          <p:spPr bwMode="auto">
            <a:xfrm>
              <a:off x="2466" y="1288"/>
              <a:ext cx="234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10274" name="Text Box 89"/>
            <p:cNvSpPr txBox="1">
              <a:spLocks noChangeArrowheads="1"/>
            </p:cNvSpPr>
            <p:nvPr/>
          </p:nvSpPr>
          <p:spPr bwMode="auto">
            <a:xfrm>
              <a:off x="2180" y="1763"/>
              <a:ext cx="289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10275" name="Text Box 90"/>
            <p:cNvSpPr txBox="1">
              <a:spLocks noChangeArrowheads="1"/>
            </p:cNvSpPr>
            <p:nvPr/>
          </p:nvSpPr>
          <p:spPr bwMode="auto">
            <a:xfrm>
              <a:off x="2211" y="1592"/>
              <a:ext cx="2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10276" name="Text Box 91"/>
            <p:cNvSpPr txBox="1">
              <a:spLocks noChangeArrowheads="1"/>
            </p:cNvSpPr>
            <p:nvPr/>
          </p:nvSpPr>
          <p:spPr bwMode="auto">
            <a:xfrm>
              <a:off x="2681" y="1592"/>
              <a:ext cx="2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10277" name="Text Box 92"/>
            <p:cNvSpPr txBox="1">
              <a:spLocks noChangeArrowheads="1"/>
            </p:cNvSpPr>
            <p:nvPr/>
          </p:nvSpPr>
          <p:spPr bwMode="auto">
            <a:xfrm>
              <a:off x="2495" y="973"/>
              <a:ext cx="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10278" name="Text Box 93"/>
            <p:cNvSpPr txBox="1">
              <a:spLocks noChangeArrowheads="1"/>
            </p:cNvSpPr>
            <p:nvPr/>
          </p:nvSpPr>
          <p:spPr bwMode="auto">
            <a:xfrm>
              <a:off x="2735" y="1036"/>
              <a:ext cx="223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10279" name="Text Box 94"/>
            <p:cNvSpPr txBox="1">
              <a:spLocks noChangeArrowheads="1"/>
            </p:cNvSpPr>
            <p:nvPr/>
          </p:nvSpPr>
          <p:spPr bwMode="auto">
            <a:xfrm>
              <a:off x="2936" y="1394"/>
              <a:ext cx="224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10280" name="Text Box 95"/>
            <p:cNvSpPr txBox="1">
              <a:spLocks noChangeArrowheads="1"/>
            </p:cNvSpPr>
            <p:nvPr/>
          </p:nvSpPr>
          <p:spPr bwMode="auto">
            <a:xfrm>
              <a:off x="3206" y="1622"/>
              <a:ext cx="223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10281" name="Text Box 96"/>
            <p:cNvSpPr txBox="1">
              <a:spLocks noChangeArrowheads="1"/>
            </p:cNvSpPr>
            <p:nvPr/>
          </p:nvSpPr>
          <p:spPr bwMode="auto">
            <a:xfrm>
              <a:off x="3344" y="1850"/>
              <a:ext cx="224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10282" name="Text Box 97"/>
            <p:cNvSpPr txBox="1">
              <a:spLocks noChangeArrowheads="1"/>
            </p:cNvSpPr>
            <p:nvPr/>
          </p:nvSpPr>
          <p:spPr bwMode="auto">
            <a:xfrm>
              <a:off x="3266" y="1502"/>
              <a:ext cx="224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10283" name="Text Box 98"/>
            <p:cNvSpPr txBox="1">
              <a:spLocks noChangeArrowheads="1"/>
            </p:cNvSpPr>
            <p:nvPr/>
          </p:nvSpPr>
          <p:spPr bwMode="auto">
            <a:xfrm>
              <a:off x="3037" y="1154"/>
              <a:ext cx="224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10284" name="Text Box 99"/>
            <p:cNvSpPr txBox="1">
              <a:spLocks noChangeArrowheads="1"/>
            </p:cNvSpPr>
            <p:nvPr/>
          </p:nvSpPr>
          <p:spPr bwMode="auto">
            <a:xfrm>
              <a:off x="2936" y="860"/>
              <a:ext cx="224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10285" name="Text Box 100"/>
            <p:cNvSpPr txBox="1">
              <a:spLocks noChangeArrowheads="1"/>
            </p:cNvSpPr>
            <p:nvPr/>
          </p:nvSpPr>
          <p:spPr bwMode="auto">
            <a:xfrm>
              <a:off x="2834" y="1023"/>
              <a:ext cx="223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10286" name="Text Box 101"/>
            <p:cNvSpPr txBox="1">
              <a:spLocks noChangeArrowheads="1"/>
            </p:cNvSpPr>
            <p:nvPr/>
          </p:nvSpPr>
          <p:spPr bwMode="auto">
            <a:xfrm>
              <a:off x="2295" y="835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10287" name="Text Box 102"/>
            <p:cNvSpPr txBox="1">
              <a:spLocks noChangeArrowheads="1"/>
            </p:cNvSpPr>
            <p:nvPr/>
          </p:nvSpPr>
          <p:spPr bwMode="auto">
            <a:xfrm>
              <a:off x="2642" y="878"/>
              <a:ext cx="224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10288" name="Text Box 103"/>
            <p:cNvSpPr txBox="1">
              <a:spLocks noChangeArrowheads="1"/>
            </p:cNvSpPr>
            <p:nvPr/>
          </p:nvSpPr>
          <p:spPr bwMode="auto">
            <a:xfrm>
              <a:off x="2876" y="1220"/>
              <a:ext cx="223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10289" name="Text Box 104"/>
            <p:cNvSpPr txBox="1">
              <a:spLocks noChangeArrowheads="1"/>
            </p:cNvSpPr>
            <p:nvPr/>
          </p:nvSpPr>
          <p:spPr bwMode="auto">
            <a:xfrm>
              <a:off x="2597" y="1208"/>
              <a:ext cx="2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10290" name="Text Box 105"/>
            <p:cNvSpPr txBox="1">
              <a:spLocks noChangeArrowheads="1"/>
            </p:cNvSpPr>
            <p:nvPr/>
          </p:nvSpPr>
          <p:spPr bwMode="auto">
            <a:xfrm>
              <a:off x="2711" y="1451"/>
              <a:ext cx="289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10291" name="Text Box 106"/>
            <p:cNvSpPr txBox="1">
              <a:spLocks noChangeArrowheads="1"/>
            </p:cNvSpPr>
            <p:nvPr/>
          </p:nvSpPr>
          <p:spPr bwMode="auto">
            <a:xfrm>
              <a:off x="2606" y="1701"/>
              <a:ext cx="289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10292" name="Text Box 107"/>
            <p:cNvSpPr txBox="1">
              <a:spLocks noChangeArrowheads="1"/>
            </p:cNvSpPr>
            <p:nvPr/>
          </p:nvSpPr>
          <p:spPr bwMode="auto">
            <a:xfrm>
              <a:off x="2429" y="1648"/>
              <a:ext cx="2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10293" name="Text Box 108"/>
            <p:cNvSpPr txBox="1">
              <a:spLocks noChangeArrowheads="1"/>
            </p:cNvSpPr>
            <p:nvPr/>
          </p:nvSpPr>
          <p:spPr bwMode="auto">
            <a:xfrm>
              <a:off x="1748" y="839"/>
              <a:ext cx="224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10294" name="Text Box 109"/>
            <p:cNvSpPr txBox="1">
              <a:spLocks noChangeArrowheads="1"/>
            </p:cNvSpPr>
            <p:nvPr/>
          </p:nvSpPr>
          <p:spPr bwMode="auto">
            <a:xfrm>
              <a:off x="2051" y="959"/>
              <a:ext cx="224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10295" name="Text Box 110"/>
            <p:cNvSpPr txBox="1">
              <a:spLocks noChangeArrowheads="1"/>
            </p:cNvSpPr>
            <p:nvPr/>
          </p:nvSpPr>
          <p:spPr bwMode="auto">
            <a:xfrm>
              <a:off x="1847" y="827"/>
              <a:ext cx="224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10296" name="Text Box 111"/>
            <p:cNvSpPr txBox="1">
              <a:spLocks noChangeArrowheads="1"/>
            </p:cNvSpPr>
            <p:nvPr/>
          </p:nvSpPr>
          <p:spPr bwMode="auto">
            <a:xfrm>
              <a:off x="1578" y="1079"/>
              <a:ext cx="223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10297" name="Text Box 112"/>
            <p:cNvSpPr txBox="1">
              <a:spLocks noChangeArrowheads="1"/>
            </p:cNvSpPr>
            <p:nvPr/>
          </p:nvSpPr>
          <p:spPr bwMode="auto">
            <a:xfrm>
              <a:off x="1881" y="119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10298" name="Text Box 113"/>
            <p:cNvSpPr txBox="1">
              <a:spLocks noChangeArrowheads="1"/>
            </p:cNvSpPr>
            <p:nvPr/>
          </p:nvSpPr>
          <p:spPr bwMode="auto">
            <a:xfrm>
              <a:off x="1677" y="1067"/>
              <a:ext cx="223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10299" name="Text Box 114"/>
            <p:cNvSpPr txBox="1">
              <a:spLocks noChangeArrowheads="1"/>
            </p:cNvSpPr>
            <p:nvPr/>
          </p:nvSpPr>
          <p:spPr bwMode="auto">
            <a:xfrm>
              <a:off x="1532" y="1472"/>
              <a:ext cx="224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10300" name="Text Box 115"/>
            <p:cNvSpPr txBox="1">
              <a:spLocks noChangeArrowheads="1"/>
            </p:cNvSpPr>
            <p:nvPr/>
          </p:nvSpPr>
          <p:spPr bwMode="auto">
            <a:xfrm>
              <a:off x="1835" y="1592"/>
              <a:ext cx="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10301" name="Text Box 116"/>
            <p:cNvSpPr txBox="1">
              <a:spLocks noChangeArrowheads="1"/>
            </p:cNvSpPr>
            <p:nvPr/>
          </p:nvSpPr>
          <p:spPr bwMode="auto">
            <a:xfrm>
              <a:off x="1631" y="1459"/>
              <a:ext cx="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10302" name="Text Box 117"/>
            <p:cNvSpPr txBox="1">
              <a:spLocks noChangeArrowheads="1"/>
            </p:cNvSpPr>
            <p:nvPr/>
          </p:nvSpPr>
          <p:spPr bwMode="auto">
            <a:xfrm>
              <a:off x="1635" y="1733"/>
              <a:ext cx="223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10303" name="Text Box 118"/>
            <p:cNvSpPr txBox="1">
              <a:spLocks noChangeArrowheads="1"/>
            </p:cNvSpPr>
            <p:nvPr/>
          </p:nvSpPr>
          <p:spPr bwMode="auto">
            <a:xfrm>
              <a:off x="1937" y="1854"/>
              <a:ext cx="224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10304" name="Text Box 119"/>
            <p:cNvSpPr txBox="1">
              <a:spLocks noChangeArrowheads="1"/>
            </p:cNvSpPr>
            <p:nvPr/>
          </p:nvSpPr>
          <p:spPr bwMode="auto">
            <a:xfrm>
              <a:off x="1733" y="1721"/>
              <a:ext cx="224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10305" name="Text Box 120"/>
            <p:cNvSpPr txBox="1">
              <a:spLocks noChangeArrowheads="1"/>
            </p:cNvSpPr>
            <p:nvPr/>
          </p:nvSpPr>
          <p:spPr bwMode="auto">
            <a:xfrm>
              <a:off x="2864" y="1730"/>
              <a:ext cx="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10306" name="Text Box 121"/>
            <p:cNvSpPr txBox="1">
              <a:spLocks noChangeArrowheads="1"/>
            </p:cNvSpPr>
            <p:nvPr/>
          </p:nvSpPr>
          <p:spPr bwMode="auto">
            <a:xfrm>
              <a:off x="3168" y="1850"/>
              <a:ext cx="224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10307" name="Text Box 122"/>
            <p:cNvSpPr txBox="1">
              <a:spLocks noChangeArrowheads="1"/>
            </p:cNvSpPr>
            <p:nvPr/>
          </p:nvSpPr>
          <p:spPr bwMode="auto">
            <a:xfrm>
              <a:off x="2963" y="1718"/>
              <a:ext cx="224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10308" name="Text Box 123"/>
            <p:cNvSpPr txBox="1">
              <a:spLocks noChangeArrowheads="1"/>
            </p:cNvSpPr>
            <p:nvPr/>
          </p:nvSpPr>
          <p:spPr bwMode="auto">
            <a:xfrm>
              <a:off x="2679" y="1916"/>
              <a:ext cx="224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10309" name="Text Box 124"/>
            <p:cNvSpPr txBox="1">
              <a:spLocks noChangeArrowheads="1"/>
            </p:cNvSpPr>
            <p:nvPr/>
          </p:nvSpPr>
          <p:spPr bwMode="auto">
            <a:xfrm>
              <a:off x="2777" y="190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</p:grpSp>
      <p:graphicFrame>
        <p:nvGraphicFramePr>
          <p:cNvPr id="1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035138"/>
              </p:ext>
            </p:extLst>
          </p:nvPr>
        </p:nvGraphicFramePr>
        <p:xfrm>
          <a:off x="5867400" y="4011612"/>
          <a:ext cx="26162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16" imgW="1511300" imgH="368300" progId="Equation.3">
                  <p:embed/>
                </p:oleObj>
              </mc:Choice>
              <mc:Fallback>
                <p:oleObj name="Equation" r:id="rId16" imgW="1511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011612"/>
                        <a:ext cx="2616200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>
            <a:endCxn id="10247" idx="0"/>
          </p:cNvCxnSpPr>
          <p:nvPr/>
        </p:nvCxnSpPr>
        <p:spPr>
          <a:xfrm flipH="1">
            <a:off x="1582347" y="2286000"/>
            <a:ext cx="703653" cy="529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H="1">
            <a:off x="5163747" y="2362200"/>
            <a:ext cx="703653" cy="529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921750"/>
              </p:ext>
            </p:extLst>
          </p:nvPr>
        </p:nvGraphicFramePr>
        <p:xfrm>
          <a:off x="5957888" y="2971800"/>
          <a:ext cx="22574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18" imgW="1422400" imgH="241300" progId="Equation.3">
                  <p:embed/>
                </p:oleObj>
              </mc:Choice>
              <mc:Fallback>
                <p:oleObj name="Equation" r:id="rId18" imgW="1422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888" y="2971800"/>
                        <a:ext cx="2257425" cy="3825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3275275"/>
      </p:ext>
    </p:extLst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508" grpId="0"/>
      <p:bldP spid="189509" grpId="0" animBg="1"/>
      <p:bldP spid="1895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505200" y="152400"/>
            <a:ext cx="2124075" cy="638175"/>
          </a:xfrm>
        </p:spPr>
        <p:txBody>
          <a:bodyPr>
            <a:normAutofit fontScale="90000"/>
          </a:bodyPr>
          <a:lstStyle/>
          <a:p>
            <a:r>
              <a:rPr lang="en-US" b="0" dirty="0" smtClean="0"/>
              <a:t>Kernels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91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394531"/>
              </p:ext>
            </p:extLst>
          </p:nvPr>
        </p:nvGraphicFramePr>
        <p:xfrm>
          <a:off x="2971800" y="1046163"/>
          <a:ext cx="2890837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22" name="Equation" r:id="rId4" imgW="1536480" imgH="253800" progId="Equation.3">
                  <p:embed/>
                </p:oleObj>
              </mc:Choice>
              <mc:Fallback>
                <p:oleObj name="Equation" r:id="rId4" imgW="1536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046163"/>
                        <a:ext cx="2890837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838200" y="1047690"/>
            <a:ext cx="18759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Calibri"/>
                <a:cs typeface="Calibri"/>
              </a:rPr>
              <a:t>kernel </a:t>
            </a:r>
            <a:r>
              <a:rPr lang="en-US" b="1" dirty="0" smtClean="0">
                <a:solidFill>
                  <a:srgbClr val="008000"/>
                </a:solidFill>
                <a:latin typeface="Calibri"/>
                <a:cs typeface="Calibri"/>
              </a:rPr>
              <a:t>function:</a:t>
            </a:r>
            <a:endParaRPr lang="en-US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graphicFrame>
        <p:nvGraphicFramePr>
          <p:cNvPr id="1914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495219"/>
              </p:ext>
            </p:extLst>
          </p:nvPr>
        </p:nvGraphicFramePr>
        <p:xfrm>
          <a:off x="914400" y="2262187"/>
          <a:ext cx="642778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23" name="Equation" r:id="rId6" imgW="4431960" imgH="279360" progId="Equation.3">
                  <p:embed/>
                </p:oleObj>
              </mc:Choice>
              <mc:Fallback>
                <p:oleObj name="Equation" r:id="rId6" imgW="44319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62187"/>
                        <a:ext cx="6427788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027400"/>
              </p:ext>
            </p:extLst>
          </p:nvPr>
        </p:nvGraphicFramePr>
        <p:xfrm>
          <a:off x="1676400" y="2743200"/>
          <a:ext cx="45513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24" name="Equation" r:id="rId8" imgW="3136680" imgH="304560" progId="Equation.3">
                  <p:embed/>
                </p:oleObj>
              </mc:Choice>
              <mc:Fallback>
                <p:oleObj name="Equation" r:id="rId8" imgW="31366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4551362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501" name="Text Box 13"/>
          <p:cNvSpPr txBox="1">
            <a:spLocks noChangeArrowheads="1"/>
          </p:cNvSpPr>
          <p:nvPr/>
        </p:nvSpPr>
        <p:spPr bwMode="auto">
          <a:xfrm>
            <a:off x="838200" y="4965174"/>
            <a:ext cx="7543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u="sng" dirty="0" smtClean="0">
                <a:latin typeface="Calibri"/>
                <a:cs typeface="Calibri"/>
              </a:rPr>
              <a:t>Kernel trick:</a:t>
            </a:r>
            <a:endParaRPr lang="en-US" sz="2000" dirty="0" smtClean="0">
              <a:latin typeface="Calibri"/>
              <a:cs typeface="Calibri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2000" dirty="0" smtClean="0">
                <a:latin typeface="Calibri"/>
                <a:cs typeface="Calibri"/>
              </a:rPr>
              <a:t>Do not need to actually compute the vectors</a:t>
            </a:r>
            <a:r>
              <a:rPr lang="el-GR" sz="2000" dirty="0" smtClean="0">
                <a:latin typeface="Calibri"/>
                <a:cs typeface="Calibri"/>
              </a:rPr>
              <a:t> φ</a:t>
            </a:r>
            <a:r>
              <a:rPr lang="en-US" sz="2000" dirty="0" smtClean="0">
                <a:latin typeface="Calibri"/>
                <a:cs typeface="Calibri"/>
              </a:rPr>
              <a:t> in the mapped space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000" dirty="0" smtClean="0">
                <a:latin typeface="Calibri"/>
                <a:cs typeface="Calibri"/>
              </a:rPr>
              <a:t>Just need to identify a simple form of the dot product of the mapped values </a:t>
            </a:r>
            <a:r>
              <a:rPr lang="el-GR" sz="2000" dirty="0" smtClean="0">
                <a:latin typeface="Calibri"/>
                <a:cs typeface="Calibri"/>
              </a:rPr>
              <a:t>φ(</a:t>
            </a:r>
            <a:r>
              <a:rPr lang="en-US" sz="2000" dirty="0" smtClean="0">
                <a:latin typeface="Calibri"/>
                <a:cs typeface="Calibri"/>
              </a:rPr>
              <a:t>x</a:t>
            </a:r>
            <a:r>
              <a:rPr lang="en-US" sz="2000" baseline="-25000" dirty="0" smtClean="0">
                <a:latin typeface="Calibri"/>
                <a:cs typeface="Calibri"/>
              </a:rPr>
              <a:t>1</a:t>
            </a:r>
            <a:r>
              <a:rPr lang="en-US" sz="2000" dirty="0" smtClean="0">
                <a:latin typeface="Calibri"/>
                <a:cs typeface="Calibri"/>
              </a:rPr>
              <a:t>)</a:t>
            </a:r>
            <a:r>
              <a:rPr lang="el-GR" sz="2000" dirty="0" smtClean="0">
                <a:latin typeface="Calibri"/>
                <a:cs typeface="Calibri"/>
              </a:rPr>
              <a:t>  </a:t>
            </a:r>
            <a:r>
              <a:rPr lang="en-US" sz="2000" dirty="0" smtClean="0">
                <a:latin typeface="Calibri"/>
                <a:cs typeface="Calibri"/>
              </a:rPr>
              <a:t>and </a:t>
            </a:r>
            <a:r>
              <a:rPr lang="el-GR" sz="2000" dirty="0" smtClean="0">
                <a:latin typeface="Calibri"/>
                <a:cs typeface="Calibri"/>
              </a:rPr>
              <a:t>φ(</a:t>
            </a:r>
            <a:r>
              <a:rPr lang="en-US" sz="2000" dirty="0" smtClean="0">
                <a:latin typeface="Calibri"/>
                <a:cs typeface="Calibri"/>
              </a:rPr>
              <a:t>x</a:t>
            </a:r>
            <a:r>
              <a:rPr lang="en-US" sz="2000" baseline="-25000" dirty="0" smtClean="0">
                <a:latin typeface="Calibri"/>
                <a:cs typeface="Calibri"/>
              </a:rPr>
              <a:t>2</a:t>
            </a:r>
            <a:r>
              <a:rPr lang="el-GR" sz="2000" dirty="0" smtClean="0">
                <a:latin typeface="Calibri"/>
                <a:cs typeface="Calibri"/>
              </a:rPr>
              <a:t>)</a:t>
            </a:r>
            <a:endParaRPr lang="en-US" sz="2000" b="1" u="sng" dirty="0" smtClean="0">
              <a:latin typeface="Calibri"/>
              <a:cs typeface="Calibri"/>
            </a:endParaRPr>
          </a:p>
          <a:p>
            <a:pPr algn="just"/>
            <a:endParaRPr lang="en-US" sz="2000" dirty="0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838200" y="4015770"/>
            <a:ext cx="754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u="sng" dirty="0" smtClean="0">
                <a:latin typeface="Calibri"/>
                <a:cs typeface="Calibri"/>
              </a:rPr>
              <a:t>Observation:</a:t>
            </a:r>
          </a:p>
          <a:p>
            <a:pPr marL="285750" indent="-285750" algn="just">
              <a:buFont typeface="Arial"/>
              <a:buChar char="•"/>
            </a:pPr>
            <a:r>
              <a:rPr lang="el-GR" sz="2000" dirty="0" smtClean="0">
                <a:latin typeface="Calibri"/>
                <a:cs typeface="Calibri"/>
              </a:rPr>
              <a:t>φ</a:t>
            </a:r>
            <a:r>
              <a:rPr lang="en-US" sz="2000" dirty="0" smtClean="0">
                <a:latin typeface="Calibri"/>
                <a:cs typeface="Calibri"/>
              </a:rPr>
              <a:t>(</a:t>
            </a:r>
            <a:r>
              <a:rPr lang="en-US" sz="2000" dirty="0">
                <a:latin typeface="Calibri"/>
                <a:cs typeface="Calibri"/>
              </a:rPr>
              <a:t>x</a:t>
            </a:r>
            <a:r>
              <a:rPr lang="en-US" sz="2000" dirty="0" smtClean="0">
                <a:latin typeface="Calibri"/>
                <a:cs typeface="Calibri"/>
              </a:rPr>
              <a:t>) can be quite complex, for example see above</a:t>
            </a:r>
            <a:endParaRPr lang="en-US" sz="2000" dirty="0"/>
          </a:p>
        </p:txBody>
      </p:sp>
      <p:graphicFrame>
        <p:nvGraphicFramePr>
          <p:cNvPr id="9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938042"/>
              </p:ext>
            </p:extLst>
          </p:nvPr>
        </p:nvGraphicFramePr>
        <p:xfrm>
          <a:off x="1219200" y="3352800"/>
          <a:ext cx="27225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25" name="Equation" r:id="rId10" imgW="1524000" imgH="228600" progId="Equation.3">
                  <p:embed/>
                </p:oleObj>
              </mc:Choice>
              <mc:Fallback>
                <p:oleObj name="Equation" r:id="rId10" imgW="1524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352800"/>
                        <a:ext cx="272256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4400" y="1600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= (</a:t>
            </a:r>
            <a:r>
              <a:rPr lang="el-GR" i="1" dirty="0" smtClean="0"/>
              <a:t>α</a:t>
            </a:r>
            <a:r>
              <a:rPr lang="en-US" i="1" baseline="-25000" dirty="0" smtClean="0"/>
              <a:t>1</a:t>
            </a:r>
            <a:r>
              <a:rPr lang="en-US" i="1" dirty="0" smtClean="0"/>
              <a:t>, </a:t>
            </a:r>
            <a:r>
              <a:rPr lang="el-GR" i="1" dirty="0" smtClean="0"/>
              <a:t>α</a:t>
            </a:r>
            <a:r>
              <a:rPr lang="en-US" i="1" baseline="-25000" dirty="0" smtClean="0"/>
              <a:t>2</a:t>
            </a:r>
            <a:r>
              <a:rPr lang="en-US" dirty="0" smtClean="0"/>
              <a:t>)</a:t>
            </a:r>
            <a:r>
              <a:rPr lang="el-GR" dirty="0" smtClean="0"/>
              <a:t>   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(</a:t>
            </a:r>
            <a:r>
              <a:rPr lang="en-US" i="1" dirty="0"/>
              <a:t>b</a:t>
            </a:r>
            <a:r>
              <a:rPr lang="en-US" i="1" baseline="-25000" dirty="0" smtClean="0"/>
              <a:t>1</a:t>
            </a:r>
            <a:r>
              <a:rPr lang="en-US" i="1" dirty="0"/>
              <a:t>, b</a:t>
            </a:r>
            <a:r>
              <a:rPr lang="en-US" i="1" baseline="-25000" dirty="0" smtClean="0"/>
              <a:t>2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graphicFrame>
        <p:nvGraphicFramePr>
          <p:cNvPr id="11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356074"/>
              </p:ext>
            </p:extLst>
          </p:nvPr>
        </p:nvGraphicFramePr>
        <p:xfrm>
          <a:off x="4594225" y="3400425"/>
          <a:ext cx="26765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26" name="Equation" r:id="rId12" imgW="1498600" imgH="228600" progId="Equation.3">
                  <p:embed/>
                </p:oleObj>
              </mc:Choice>
              <mc:Fallback>
                <p:oleObj name="Equation" r:id="rId12" imgW="149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225" y="3400425"/>
                        <a:ext cx="267652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9183451"/>
      </p:ext>
    </p:extLst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2" grpId="0"/>
      <p:bldP spid="191501" grpId="0"/>
      <p:bldP spid="1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505200" y="152400"/>
            <a:ext cx="2124075" cy="638175"/>
          </a:xfrm>
        </p:spPr>
        <p:txBody>
          <a:bodyPr>
            <a:normAutofit fontScale="90000"/>
          </a:bodyPr>
          <a:lstStyle/>
          <a:p>
            <a:r>
              <a:rPr lang="en-US" b="0" dirty="0" smtClean="0"/>
              <a:t>Kernels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4191000" y="3225800"/>
            <a:ext cx="2344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polynomial kernels</a:t>
            </a:r>
          </a:p>
        </p:txBody>
      </p:sp>
      <p:graphicFrame>
        <p:nvGraphicFramePr>
          <p:cNvPr id="1914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936893"/>
              </p:ext>
            </p:extLst>
          </p:nvPr>
        </p:nvGraphicFramePr>
        <p:xfrm>
          <a:off x="971550" y="2832100"/>
          <a:ext cx="21113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421" name="Equation" r:id="rId4" imgW="1218960" imgH="279360" progId="Equation.3">
                  <p:embed/>
                </p:oleObj>
              </mc:Choice>
              <mc:Fallback>
                <p:oleObj name="Equation" r:id="rId4" imgW="12189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832100"/>
                        <a:ext cx="2111375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213155"/>
              </p:ext>
            </p:extLst>
          </p:nvPr>
        </p:nvGraphicFramePr>
        <p:xfrm>
          <a:off x="969963" y="3355975"/>
          <a:ext cx="2573337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422" name="Equation" r:id="rId6" imgW="1485720" imgH="279360" progId="Equation.3">
                  <p:embed/>
                </p:oleObj>
              </mc:Choice>
              <mc:Fallback>
                <p:oleObj name="Equation" r:id="rId6" imgW="14857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3355975"/>
                        <a:ext cx="2573337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498" name="AutoShape 10"/>
          <p:cNvSpPr>
            <a:spLocks/>
          </p:cNvSpPr>
          <p:nvPr/>
        </p:nvSpPr>
        <p:spPr bwMode="auto">
          <a:xfrm>
            <a:off x="3705225" y="2997200"/>
            <a:ext cx="333375" cy="838200"/>
          </a:xfrm>
          <a:prstGeom prst="rightBrace">
            <a:avLst>
              <a:gd name="adj1" fmla="val 209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914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886982"/>
              </p:ext>
            </p:extLst>
          </p:nvPr>
        </p:nvGraphicFramePr>
        <p:xfrm>
          <a:off x="979488" y="4003675"/>
          <a:ext cx="24415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423" name="Equation" r:id="rId8" imgW="1409400" imgH="266400" progId="Equation.3">
                  <p:embed/>
                </p:oleObj>
              </mc:Choice>
              <mc:Fallback>
                <p:oleObj name="Equation" r:id="rId8" imgW="14094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4003675"/>
                        <a:ext cx="2441575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50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256774"/>
              </p:ext>
            </p:extLst>
          </p:nvPr>
        </p:nvGraphicFramePr>
        <p:xfrm>
          <a:off x="968375" y="4606925"/>
          <a:ext cx="316706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424" name="Equation" r:id="rId10" imgW="1828800" imgH="253800" progId="Equation.3">
                  <p:embed/>
                </p:oleObj>
              </mc:Choice>
              <mc:Fallback>
                <p:oleObj name="Equation" r:id="rId10" imgW="1828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4606925"/>
                        <a:ext cx="3167063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501" name="Text Box 13"/>
          <p:cNvSpPr txBox="1">
            <a:spLocks noChangeArrowheads="1"/>
          </p:cNvSpPr>
          <p:nvPr/>
        </p:nvSpPr>
        <p:spPr bwMode="auto">
          <a:xfrm>
            <a:off x="971550" y="5272087"/>
            <a:ext cx="743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and many more including kernels for sequences, trees, …</a:t>
            </a:r>
          </a:p>
        </p:txBody>
      </p:sp>
      <p:sp>
        <p:nvSpPr>
          <p:cNvPr id="191502" name="Text Box 14"/>
          <p:cNvSpPr txBox="1">
            <a:spLocks noChangeArrowheads="1"/>
          </p:cNvSpPr>
          <p:nvPr/>
        </p:nvSpPr>
        <p:spPr bwMode="auto">
          <a:xfrm>
            <a:off x="4238625" y="4033837"/>
            <a:ext cx="3614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Gaussian radial basis function</a:t>
            </a:r>
          </a:p>
        </p:txBody>
      </p:sp>
      <p:sp>
        <p:nvSpPr>
          <p:cNvPr id="191503" name="Text Box 15"/>
          <p:cNvSpPr txBox="1">
            <a:spLocks noChangeArrowheads="1"/>
          </p:cNvSpPr>
          <p:nvPr/>
        </p:nvSpPr>
        <p:spPr bwMode="auto">
          <a:xfrm>
            <a:off x="4276725" y="4624387"/>
            <a:ext cx="4257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two-layer sigmoidal neural network</a:t>
            </a: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365035"/>
              </p:ext>
            </p:extLst>
          </p:nvPr>
        </p:nvGraphicFramePr>
        <p:xfrm>
          <a:off x="2971800" y="1046163"/>
          <a:ext cx="2890837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425" name="Equation" r:id="rId12" imgW="1536480" imgH="253800" progId="Equation.3">
                  <p:embed/>
                </p:oleObj>
              </mc:Choice>
              <mc:Fallback>
                <p:oleObj name="Equation" r:id="rId12" imgW="1536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046163"/>
                        <a:ext cx="2890837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838200" y="1047690"/>
            <a:ext cx="18759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Calibri"/>
                <a:cs typeface="Calibri"/>
              </a:rPr>
              <a:t>kernel </a:t>
            </a:r>
            <a:r>
              <a:rPr lang="en-US" b="1" dirty="0" smtClean="0">
                <a:solidFill>
                  <a:srgbClr val="008000"/>
                </a:solidFill>
                <a:latin typeface="Calibri"/>
                <a:cs typeface="Calibri"/>
              </a:rPr>
              <a:t>function:</a:t>
            </a:r>
            <a:endParaRPr lang="en-US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27777"/>
              </p:ext>
            </p:extLst>
          </p:nvPr>
        </p:nvGraphicFramePr>
        <p:xfrm>
          <a:off x="946150" y="1676400"/>
          <a:ext cx="642778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426" name="Equation" r:id="rId14" imgW="4431960" imgH="279360" progId="Equation.3">
                  <p:embed/>
                </p:oleObj>
              </mc:Choice>
              <mc:Fallback>
                <p:oleObj name="Equation" r:id="rId14" imgW="44319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50" y="1676400"/>
                        <a:ext cx="6427788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314557"/>
              </p:ext>
            </p:extLst>
          </p:nvPr>
        </p:nvGraphicFramePr>
        <p:xfrm>
          <a:off x="1017588" y="2133600"/>
          <a:ext cx="45513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427" name="Equation" r:id="rId16" imgW="3136680" imgH="304560" progId="Equation.3">
                  <p:embed/>
                </p:oleObj>
              </mc:Choice>
              <mc:Fallback>
                <p:oleObj name="Equation" r:id="rId16" imgW="31366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2133600"/>
                        <a:ext cx="4551362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4957770"/>
      </p:ext>
    </p:extLst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4" grpId="0"/>
      <p:bldP spid="191498" grpId="0" animBg="1"/>
      <p:bldP spid="191501" grpId="0"/>
      <p:bldP spid="191502" grpId="0"/>
      <p:bldP spid="191503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Eager </a:t>
            </a:r>
            <a:r>
              <a:rPr lang="en-US" dirty="0" err="1" smtClean="0"/>
              <a:t>vs</a:t>
            </a:r>
            <a:r>
              <a:rPr lang="en-US" dirty="0" smtClean="0"/>
              <a:t> Lazy learners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Eager learners: </a:t>
            </a:r>
          </a:p>
          <a:p>
            <a:pPr lvl="1" algn="just"/>
            <a:r>
              <a:rPr lang="en-US" dirty="0" smtClean="0"/>
              <a:t>learn the model as soon as the training data becomes available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Lazy learners:</a:t>
            </a:r>
          </a:p>
          <a:p>
            <a:pPr lvl="1" algn="just"/>
            <a:r>
              <a:rPr lang="en-US" dirty="0" smtClean="0"/>
              <a:t>delay model-building until testing data needs to be classified</a:t>
            </a:r>
          </a:p>
        </p:txBody>
      </p:sp>
    </p:spTree>
    <p:extLst>
      <p:ext uri="{BB962C8B-B14F-4D97-AF65-F5344CB8AC3E}">
        <p14:creationId xmlns:p14="http://schemas.microsoft.com/office/powerpoint/2010/main" val="223369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Rote 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6237"/>
            <a:ext cx="7772400" cy="39925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800" dirty="0"/>
              <a:t>M</a:t>
            </a:r>
            <a:r>
              <a:rPr lang="en-US" sz="2800" dirty="0" smtClean="0"/>
              <a:t>emorizes the entire training data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When a test example comes and all its attribute values match those of a training example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/>
              <a:t>it assigns it with the same class as that of the training sample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/>
              <a:t>o</a:t>
            </a:r>
            <a:r>
              <a:rPr lang="en-US" sz="2400" dirty="0" smtClean="0"/>
              <a:t>therwise it cannot classify 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464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Rote 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en-US" dirty="0" smtClean="0"/>
              <a:t>Drawbacks?</a:t>
            </a:r>
          </a:p>
          <a:p>
            <a:pPr lvl="1" algn="just">
              <a:lnSpc>
                <a:spcPct val="200000"/>
              </a:lnSpc>
            </a:pPr>
            <a:r>
              <a:rPr lang="en-US" dirty="0" smtClean="0"/>
              <a:t>Needs to memorize the whole data</a:t>
            </a:r>
          </a:p>
          <a:p>
            <a:pPr lvl="1" algn="just">
              <a:lnSpc>
                <a:spcPct val="200000"/>
              </a:lnSpc>
            </a:pPr>
            <a:r>
              <a:rPr lang="en-US" dirty="0" smtClean="0"/>
              <a:t>Cannot generalize!</a:t>
            </a:r>
          </a:p>
          <a:p>
            <a:pPr algn="just">
              <a:lnSpc>
                <a:spcPct val="200000"/>
              </a:lnSpc>
            </a:pPr>
            <a:r>
              <a:rPr lang="en-US" dirty="0" smtClean="0"/>
              <a:t>Alternative: K-Nearest Neighbor Classifier</a:t>
            </a:r>
          </a:p>
          <a:p>
            <a:pPr marL="0" indent="0" algn="just">
              <a:lnSpc>
                <a:spcPct val="14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7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983163"/>
          </a:xfrm>
        </p:spPr>
        <p:txBody>
          <a:bodyPr/>
          <a:lstStyle/>
          <a:p>
            <a:pPr algn="just"/>
            <a:r>
              <a:rPr lang="en-US" dirty="0" smtClean="0"/>
              <a:t>Flexible version of the rote classifier:</a:t>
            </a:r>
          </a:p>
          <a:p>
            <a:pPr lvl="1" algn="just"/>
            <a:r>
              <a:rPr lang="en-US" dirty="0"/>
              <a:t>f</a:t>
            </a:r>
            <a:r>
              <a:rPr lang="en-US" dirty="0" smtClean="0"/>
              <a:t>ind the </a:t>
            </a:r>
            <a:r>
              <a:rPr lang="en-US" b="1" i="1" dirty="0">
                <a:solidFill>
                  <a:schemeClr val="accent2"/>
                </a:solidFill>
              </a:rPr>
              <a:t>k</a:t>
            </a:r>
            <a:r>
              <a:rPr lang="en-US" dirty="0" smtClean="0"/>
              <a:t> training examples with attributes </a:t>
            </a:r>
            <a:r>
              <a:rPr lang="en-US" b="1" i="1" dirty="0" smtClean="0">
                <a:solidFill>
                  <a:srgbClr val="000090"/>
                </a:solidFill>
              </a:rPr>
              <a:t>relatively </a:t>
            </a:r>
            <a:r>
              <a:rPr lang="en-US" b="1" i="1" dirty="0">
                <a:solidFill>
                  <a:srgbClr val="000090"/>
                </a:solidFill>
              </a:rPr>
              <a:t>similar</a:t>
            </a:r>
            <a:r>
              <a:rPr lang="en-US" b="1" dirty="0">
                <a:solidFill>
                  <a:srgbClr val="000090"/>
                </a:solidFill>
              </a:rPr>
              <a:t> </a:t>
            </a:r>
            <a:r>
              <a:rPr lang="en-US" dirty="0"/>
              <a:t>to the attributes of the test </a:t>
            </a:r>
            <a:r>
              <a:rPr lang="en-US" dirty="0" smtClean="0"/>
              <a:t>example</a:t>
            </a:r>
            <a:endParaRPr lang="en-US" dirty="0"/>
          </a:p>
          <a:p>
            <a:pPr algn="just"/>
            <a:r>
              <a:rPr lang="en-US" dirty="0"/>
              <a:t>These </a:t>
            </a:r>
            <a:r>
              <a:rPr lang="en-US" dirty="0" smtClean="0"/>
              <a:t>examples are called the </a:t>
            </a:r>
            <a:r>
              <a:rPr lang="en-US" i="1" dirty="0">
                <a:solidFill>
                  <a:srgbClr val="FF0000"/>
                </a:solidFill>
              </a:rPr>
              <a:t>k</a:t>
            </a:r>
            <a:r>
              <a:rPr lang="en-US" i="1" dirty="0" smtClean="0">
                <a:solidFill>
                  <a:srgbClr val="FF0000"/>
                </a:solidFill>
              </a:rPr>
              <a:t>-Nearest Neighbors</a:t>
            </a:r>
          </a:p>
          <a:p>
            <a:pPr algn="just"/>
            <a:r>
              <a:rPr lang="en-US" dirty="0" smtClean="0"/>
              <a:t>Justification:</a:t>
            </a:r>
          </a:p>
          <a:p>
            <a:pPr lvl="1" algn="just"/>
            <a:r>
              <a:rPr lang="en-US" dirty="0" smtClean="0"/>
              <a:t>“</a:t>
            </a:r>
            <a:r>
              <a:rPr lang="en-US" dirty="0"/>
              <a:t>If it </a:t>
            </a:r>
            <a:r>
              <a:rPr lang="en-US" i="1" dirty="0"/>
              <a:t>walks</a:t>
            </a:r>
            <a:r>
              <a:rPr lang="en-US" dirty="0"/>
              <a:t> like a </a:t>
            </a:r>
            <a:r>
              <a:rPr lang="en-US" b="1" dirty="0"/>
              <a:t>duck</a:t>
            </a:r>
            <a:r>
              <a:rPr lang="en-US" dirty="0" smtClean="0"/>
              <a:t>, </a:t>
            </a:r>
            <a:r>
              <a:rPr lang="en-US" i="1" dirty="0" smtClean="0"/>
              <a:t>quacks</a:t>
            </a:r>
            <a:r>
              <a:rPr lang="en-US" dirty="0" smtClean="0"/>
              <a:t> </a:t>
            </a:r>
            <a:r>
              <a:rPr lang="en-US" dirty="0"/>
              <a:t>like a </a:t>
            </a:r>
            <a:r>
              <a:rPr lang="en-US" b="1" dirty="0"/>
              <a:t>duck</a:t>
            </a:r>
            <a:r>
              <a:rPr lang="en-US" dirty="0"/>
              <a:t>, and </a:t>
            </a:r>
            <a:r>
              <a:rPr lang="en-US" i="1" dirty="0"/>
              <a:t>looks</a:t>
            </a:r>
            <a:r>
              <a:rPr lang="en-US" dirty="0"/>
              <a:t> like a </a:t>
            </a:r>
            <a:r>
              <a:rPr lang="en-US" b="1" dirty="0"/>
              <a:t>duck</a:t>
            </a:r>
            <a:r>
              <a:rPr lang="en-US" dirty="0" smtClean="0"/>
              <a:t>,</a:t>
            </a:r>
          </a:p>
          <a:p>
            <a:pPr marL="457200" lvl="1" indent="0" algn="just">
              <a:buNone/>
            </a:pPr>
            <a:r>
              <a:rPr lang="en-US" dirty="0" smtClean="0"/>
              <a:t>				... then </a:t>
            </a:r>
            <a:r>
              <a:rPr lang="en-US" dirty="0"/>
              <a:t>it’s </a:t>
            </a:r>
            <a:r>
              <a:rPr lang="en-US" i="1" dirty="0"/>
              <a:t>probably</a:t>
            </a:r>
            <a:r>
              <a:rPr lang="en-US" dirty="0"/>
              <a:t> a </a:t>
            </a:r>
            <a:r>
              <a:rPr lang="en-US" b="1" dirty="0" smtClean="0"/>
              <a:t>duck</a:t>
            </a:r>
            <a:r>
              <a:rPr lang="en-US" dirty="0"/>
              <a:t>!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k</a:t>
            </a:r>
            <a:r>
              <a:rPr lang="en-US" dirty="0" smtClean="0"/>
              <a:t>-Nearest </a:t>
            </a:r>
            <a:r>
              <a:rPr lang="en-US" dirty="0"/>
              <a:t>N</a:t>
            </a:r>
            <a:r>
              <a:rPr lang="en-US" dirty="0" smtClean="0"/>
              <a:t>eighbor </a:t>
            </a:r>
            <a:r>
              <a:rPr lang="en-US" dirty="0"/>
              <a:t>C</a:t>
            </a:r>
            <a:r>
              <a:rPr lang="en-US" dirty="0" smtClean="0"/>
              <a:t>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70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33400" y="1600200"/>
          <a:ext cx="7848600" cy="364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59" name="VISIO" r:id="rId3" imgW="9756360" imgH="4523760" progId="Visio.Drawing.11">
                  <p:embed/>
                </p:oleObj>
              </mc:Choice>
              <mc:Fallback>
                <p:oleObj name="VISIO" r:id="rId3" imgW="9756360" imgH="45237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00200"/>
                        <a:ext cx="7848600" cy="364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52578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    </a:t>
            </a:r>
            <a:r>
              <a:rPr lang="en-US" sz="2400" b="1" dirty="0" smtClean="0">
                <a:solidFill>
                  <a:schemeClr val="accent2"/>
                </a:solidFill>
              </a:rPr>
              <a:t>k</a:t>
            </a:r>
            <a:r>
              <a:rPr lang="en-US" sz="2400" b="0" dirty="0" smtClean="0">
                <a:solidFill>
                  <a:schemeClr val="tx1"/>
                </a:solidFill>
              </a:rPr>
              <a:t>-nearest </a:t>
            </a:r>
            <a:r>
              <a:rPr lang="en-US" sz="2400" b="0" dirty="0">
                <a:solidFill>
                  <a:schemeClr val="tx1"/>
                </a:solidFill>
              </a:rPr>
              <a:t>neighbors of </a:t>
            </a:r>
            <a:r>
              <a:rPr lang="en-US" sz="2400" b="0" dirty="0" smtClean="0">
                <a:solidFill>
                  <a:schemeClr val="tx1"/>
                </a:solidFill>
              </a:rPr>
              <a:t>an example </a:t>
            </a:r>
            <a:r>
              <a:rPr lang="en-US" sz="2400" b="1" dirty="0" smtClean="0">
                <a:solidFill>
                  <a:schemeClr val="accent2"/>
                </a:solidFill>
              </a:rPr>
              <a:t>x</a:t>
            </a:r>
            <a:r>
              <a:rPr lang="en-US" sz="2400" b="0" dirty="0" smtClean="0">
                <a:solidFill>
                  <a:schemeClr val="tx1"/>
                </a:solidFill>
              </a:rPr>
              <a:t> are the </a:t>
            </a:r>
            <a:r>
              <a:rPr lang="en-US" sz="2400" b="0" dirty="0">
                <a:solidFill>
                  <a:schemeClr val="tx1"/>
                </a:solidFill>
              </a:rPr>
              <a:t>data points that have the </a:t>
            </a:r>
            <a:r>
              <a:rPr lang="en-US" sz="2400" b="1" dirty="0">
                <a:solidFill>
                  <a:schemeClr val="accent2"/>
                </a:solidFill>
              </a:rPr>
              <a:t>k</a:t>
            </a:r>
            <a:r>
              <a:rPr lang="en-US" sz="2400" b="0" dirty="0">
                <a:solidFill>
                  <a:schemeClr val="tx1"/>
                </a:solidFill>
              </a:rPr>
              <a:t> smallest </a:t>
            </a:r>
            <a:r>
              <a:rPr lang="en-US" sz="2400" b="0" dirty="0" smtClean="0">
                <a:solidFill>
                  <a:schemeClr val="tx1"/>
                </a:solidFill>
              </a:rPr>
              <a:t>distances </a:t>
            </a:r>
            <a:r>
              <a:rPr lang="en-US" sz="2400" b="0" dirty="0">
                <a:solidFill>
                  <a:schemeClr val="tx1"/>
                </a:solidFill>
              </a:rPr>
              <a:t>to </a:t>
            </a:r>
            <a:r>
              <a:rPr lang="en-US" sz="2400" b="1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k</a:t>
            </a:r>
            <a:r>
              <a:rPr lang="en-US" dirty="0" smtClean="0"/>
              <a:t>-Nearest </a:t>
            </a:r>
            <a:r>
              <a:rPr lang="en-US" dirty="0"/>
              <a:t>N</a:t>
            </a:r>
            <a:r>
              <a:rPr lang="en-US" dirty="0" smtClean="0"/>
              <a:t>eighbor Classifiers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42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k</a:t>
            </a:r>
            <a:r>
              <a:rPr lang="en-US" dirty="0" smtClean="0"/>
              <a:t>-Nearest </a:t>
            </a:r>
            <a:r>
              <a:rPr lang="en-US" dirty="0"/>
              <a:t>N</a:t>
            </a:r>
            <a:r>
              <a:rPr lang="en-US" dirty="0" smtClean="0"/>
              <a:t>eighbor </a:t>
            </a:r>
            <a:r>
              <a:rPr lang="en-US" dirty="0"/>
              <a:t>C</a:t>
            </a:r>
            <a:r>
              <a:rPr lang="en-US" dirty="0" smtClean="0"/>
              <a:t>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Given a data record </a:t>
            </a:r>
            <a:r>
              <a:rPr lang="en-US" b="1" dirty="0" smtClean="0">
                <a:solidFill>
                  <a:schemeClr val="accent2"/>
                </a:solidFill>
              </a:rPr>
              <a:t>x</a:t>
            </a:r>
            <a:r>
              <a:rPr lang="en-US" dirty="0" smtClean="0"/>
              <a:t> find its </a:t>
            </a:r>
            <a:r>
              <a:rPr lang="en-US" b="1" dirty="0" smtClean="0">
                <a:solidFill>
                  <a:schemeClr val="accent2"/>
                </a:solidFill>
              </a:rPr>
              <a:t>k</a:t>
            </a:r>
            <a:r>
              <a:rPr lang="en-US" dirty="0" smtClean="0"/>
              <a:t> closest points</a:t>
            </a:r>
          </a:p>
          <a:p>
            <a:pPr lvl="1"/>
            <a:r>
              <a:rPr lang="en-US" dirty="0" smtClean="0"/>
              <a:t>Closeness: ?</a:t>
            </a:r>
          </a:p>
          <a:p>
            <a:pPr lvl="1"/>
            <a:r>
              <a:rPr lang="en-US" dirty="0" smtClean="0"/>
              <a:t>An appropriate similarity measure should be defined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Determine the class of </a:t>
            </a:r>
            <a:r>
              <a:rPr lang="en-US" b="1" dirty="0" smtClean="0">
                <a:solidFill>
                  <a:schemeClr val="accent2"/>
                </a:solidFill>
              </a:rPr>
              <a:t>x </a:t>
            </a:r>
            <a:r>
              <a:rPr lang="en-US" dirty="0" smtClean="0"/>
              <a:t>based on the classes in the neighbor list</a:t>
            </a:r>
          </a:p>
          <a:p>
            <a:pPr lvl="1"/>
            <a:r>
              <a:rPr lang="en-US" dirty="0" smtClean="0"/>
              <a:t>Majority vote</a:t>
            </a:r>
          </a:p>
          <a:p>
            <a:pPr lvl="1"/>
            <a:r>
              <a:rPr lang="en-US" dirty="0" smtClean="0"/>
              <a:t>Weigh the vote according to distance d</a:t>
            </a:r>
          </a:p>
          <a:p>
            <a:pPr lvl="2"/>
            <a:r>
              <a:rPr lang="en-US" dirty="0" smtClean="0"/>
              <a:t> e.g., weight factor, w = 1/d</a:t>
            </a:r>
            <a:r>
              <a:rPr lang="en-US" baseline="30000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90702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14600" y="228600"/>
            <a:ext cx="3952875" cy="638175"/>
          </a:xfrm>
        </p:spPr>
        <p:txBody>
          <a:bodyPr>
            <a:normAutofit fontScale="90000"/>
          </a:bodyPr>
          <a:lstStyle/>
          <a:p>
            <a:r>
              <a:rPr lang="en-US" b="0" dirty="0" smtClean="0"/>
              <a:t>The perceptron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47688" y="4619625"/>
            <a:ext cx="3633787" cy="2085975"/>
            <a:chOff x="345" y="777"/>
            <a:chExt cx="2289" cy="1314"/>
          </a:xfrm>
        </p:grpSpPr>
        <p:sp>
          <p:nvSpPr>
            <p:cNvPr id="8244" name="Oval 4"/>
            <p:cNvSpPr>
              <a:spLocks noChangeArrowheads="1"/>
            </p:cNvSpPr>
            <p:nvPr/>
          </p:nvSpPr>
          <p:spPr bwMode="auto">
            <a:xfrm>
              <a:off x="1182" y="1086"/>
              <a:ext cx="354" cy="3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45" name="Line 5"/>
            <p:cNvSpPr>
              <a:spLocks noChangeShapeType="1"/>
            </p:cNvSpPr>
            <p:nvPr/>
          </p:nvSpPr>
          <p:spPr bwMode="auto">
            <a:xfrm flipH="1" flipV="1">
              <a:off x="1347" y="777"/>
              <a:ext cx="6" cy="3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246" name="Rectangle 6"/>
            <p:cNvSpPr>
              <a:spLocks noChangeArrowheads="1"/>
            </p:cNvSpPr>
            <p:nvPr/>
          </p:nvSpPr>
          <p:spPr bwMode="auto">
            <a:xfrm>
              <a:off x="345" y="1752"/>
              <a:ext cx="369" cy="3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47" name="Rectangle 7"/>
            <p:cNvSpPr>
              <a:spLocks noChangeArrowheads="1"/>
            </p:cNvSpPr>
            <p:nvPr/>
          </p:nvSpPr>
          <p:spPr bwMode="auto">
            <a:xfrm>
              <a:off x="936" y="1752"/>
              <a:ext cx="369" cy="3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48" name="Rectangle 8"/>
            <p:cNvSpPr>
              <a:spLocks noChangeArrowheads="1"/>
            </p:cNvSpPr>
            <p:nvPr/>
          </p:nvSpPr>
          <p:spPr bwMode="auto">
            <a:xfrm>
              <a:off x="1527" y="1752"/>
              <a:ext cx="369" cy="3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49" name="Rectangle 9"/>
            <p:cNvSpPr>
              <a:spLocks noChangeArrowheads="1"/>
            </p:cNvSpPr>
            <p:nvPr/>
          </p:nvSpPr>
          <p:spPr bwMode="auto">
            <a:xfrm>
              <a:off x="2265" y="1752"/>
              <a:ext cx="369" cy="3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50" name="Line 10"/>
            <p:cNvSpPr>
              <a:spLocks noChangeShapeType="1"/>
            </p:cNvSpPr>
            <p:nvPr/>
          </p:nvSpPr>
          <p:spPr bwMode="auto">
            <a:xfrm flipV="1">
              <a:off x="525" y="1386"/>
              <a:ext cx="699" cy="3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251" name="Line 11"/>
            <p:cNvSpPr>
              <a:spLocks noChangeShapeType="1"/>
            </p:cNvSpPr>
            <p:nvPr/>
          </p:nvSpPr>
          <p:spPr bwMode="auto">
            <a:xfrm flipV="1">
              <a:off x="1131" y="1428"/>
              <a:ext cx="174" cy="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252" name="Line 12"/>
            <p:cNvSpPr>
              <a:spLocks noChangeShapeType="1"/>
            </p:cNvSpPr>
            <p:nvPr/>
          </p:nvSpPr>
          <p:spPr bwMode="auto">
            <a:xfrm flipH="1" flipV="1">
              <a:off x="1413" y="1422"/>
              <a:ext cx="351" cy="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253" name="Line 13"/>
            <p:cNvSpPr>
              <a:spLocks noChangeShapeType="1"/>
            </p:cNvSpPr>
            <p:nvPr/>
          </p:nvSpPr>
          <p:spPr bwMode="auto">
            <a:xfrm flipH="1" flipV="1">
              <a:off x="1503" y="1368"/>
              <a:ext cx="942" cy="3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254" name="Oval 14"/>
            <p:cNvSpPr>
              <a:spLocks noChangeArrowheads="1"/>
            </p:cNvSpPr>
            <p:nvPr/>
          </p:nvSpPr>
          <p:spPr bwMode="auto">
            <a:xfrm>
              <a:off x="1989" y="1917"/>
              <a:ext cx="27" cy="3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55" name="Oval 15"/>
            <p:cNvSpPr>
              <a:spLocks noChangeArrowheads="1"/>
            </p:cNvSpPr>
            <p:nvPr/>
          </p:nvSpPr>
          <p:spPr bwMode="auto">
            <a:xfrm>
              <a:off x="2049" y="1917"/>
              <a:ext cx="27" cy="3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56" name="Oval 16"/>
            <p:cNvSpPr>
              <a:spLocks noChangeArrowheads="1"/>
            </p:cNvSpPr>
            <p:nvPr/>
          </p:nvSpPr>
          <p:spPr bwMode="auto">
            <a:xfrm>
              <a:off x="2109" y="1917"/>
              <a:ext cx="27" cy="3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57" name="Text Box 17"/>
            <p:cNvSpPr txBox="1">
              <a:spLocks noChangeArrowheads="1"/>
            </p:cNvSpPr>
            <p:nvPr/>
          </p:nvSpPr>
          <p:spPr bwMode="auto">
            <a:xfrm>
              <a:off x="1013" y="1733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v-SE" sz="1800"/>
            </a:p>
          </p:txBody>
        </p:sp>
        <p:graphicFrame>
          <p:nvGraphicFramePr>
            <p:cNvPr id="8198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0778803"/>
                </p:ext>
              </p:extLst>
            </p:nvPr>
          </p:nvGraphicFramePr>
          <p:xfrm>
            <a:off x="1043" y="1795"/>
            <a:ext cx="163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441" name="Equation" r:id="rId4" imgW="152400" imgH="203200" progId="Equation.3">
                    <p:embed/>
                  </p:oleObj>
                </mc:Choice>
                <mc:Fallback>
                  <p:oleObj name="Equation" r:id="rId4" imgW="152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" y="1795"/>
                          <a:ext cx="163" cy="2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9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4452227"/>
                </p:ext>
              </p:extLst>
            </p:nvPr>
          </p:nvGraphicFramePr>
          <p:xfrm>
            <a:off x="1591" y="1808"/>
            <a:ext cx="190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442" name="Equation" r:id="rId6" imgW="177800" imgH="203200" progId="Equation.3">
                    <p:embed/>
                  </p:oleObj>
                </mc:Choice>
                <mc:Fallback>
                  <p:oleObj name="Equation" r:id="rId6" imgW="177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1" y="1808"/>
                          <a:ext cx="190" cy="2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0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5507505"/>
                </p:ext>
              </p:extLst>
            </p:nvPr>
          </p:nvGraphicFramePr>
          <p:xfrm>
            <a:off x="2325" y="1809"/>
            <a:ext cx="204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443" name="Equation" r:id="rId8" imgW="190500" imgH="215900" progId="Equation.3">
                    <p:embed/>
                  </p:oleObj>
                </mc:Choice>
                <mc:Fallback>
                  <p:oleObj name="Equation" r:id="rId8" imgW="1905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5" y="1809"/>
                          <a:ext cx="204" cy="2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1" name="Object 21"/>
            <p:cNvGraphicFramePr>
              <a:graphicFrameLocks noChangeAspect="1"/>
            </p:cNvGraphicFramePr>
            <p:nvPr/>
          </p:nvGraphicFramePr>
          <p:xfrm>
            <a:off x="468" y="1831"/>
            <a:ext cx="95" cy="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444" name="Equation" r:id="rId10" imgW="88560" imgH="164880" progId="Equation.3">
                    <p:embed/>
                  </p:oleObj>
                </mc:Choice>
                <mc:Fallback>
                  <p:oleObj name="Equation" r:id="rId10" imgW="8856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" y="1831"/>
                          <a:ext cx="95" cy="1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2" name="Object 22"/>
            <p:cNvGraphicFramePr>
              <a:graphicFrameLocks noChangeAspect="1"/>
            </p:cNvGraphicFramePr>
            <p:nvPr/>
          </p:nvGraphicFramePr>
          <p:xfrm>
            <a:off x="524" y="1459"/>
            <a:ext cx="205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445" name="Equation" r:id="rId12" imgW="190440" imgH="228600" progId="Equation.3">
                    <p:embed/>
                  </p:oleObj>
                </mc:Choice>
                <mc:Fallback>
                  <p:oleObj name="Equation" r:id="rId12" imgW="1904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" y="1459"/>
                          <a:ext cx="205" cy="2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3" name="Object 23"/>
            <p:cNvGraphicFramePr>
              <a:graphicFrameLocks noChangeAspect="1"/>
            </p:cNvGraphicFramePr>
            <p:nvPr/>
          </p:nvGraphicFramePr>
          <p:xfrm>
            <a:off x="997" y="1471"/>
            <a:ext cx="191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446" name="Equation" r:id="rId14" imgW="177480" imgH="215640" progId="Equation.3">
                    <p:embed/>
                  </p:oleObj>
                </mc:Choice>
                <mc:Fallback>
                  <p:oleObj name="Equation" r:id="rId14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7" y="1471"/>
                          <a:ext cx="191" cy="2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4" name="Object 24"/>
            <p:cNvGraphicFramePr>
              <a:graphicFrameLocks noChangeAspect="1"/>
            </p:cNvGraphicFramePr>
            <p:nvPr/>
          </p:nvGraphicFramePr>
          <p:xfrm>
            <a:off x="1399" y="1474"/>
            <a:ext cx="204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447" name="Equation" r:id="rId16" imgW="190440" imgH="215640" progId="Equation.3">
                    <p:embed/>
                  </p:oleObj>
                </mc:Choice>
                <mc:Fallback>
                  <p:oleObj name="Equation" r:id="rId16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9" y="1474"/>
                          <a:ext cx="204" cy="2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5" name="Object 25"/>
            <p:cNvGraphicFramePr>
              <a:graphicFrameLocks noChangeAspect="1"/>
            </p:cNvGraphicFramePr>
            <p:nvPr/>
          </p:nvGraphicFramePr>
          <p:xfrm>
            <a:off x="2204" y="1482"/>
            <a:ext cx="232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448" name="Equation" r:id="rId18" imgW="215640" imgH="228600" progId="Equation.3">
                    <p:embed/>
                  </p:oleObj>
                </mc:Choice>
                <mc:Fallback>
                  <p:oleObj name="Equation" r:id="rId18" imgW="2156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4" y="1482"/>
                          <a:ext cx="232" cy="2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332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514475"/>
              </p:ext>
            </p:extLst>
          </p:nvPr>
        </p:nvGraphicFramePr>
        <p:xfrm>
          <a:off x="522288" y="3746500"/>
          <a:ext cx="58801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49" name="Equation" r:id="rId20" imgW="2882900" imgH="241300" progId="Equation.3">
                  <p:embed/>
                </p:oleObj>
              </mc:Choice>
              <mc:Fallback>
                <p:oleObj name="Equation" r:id="rId20" imgW="2882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3746500"/>
                        <a:ext cx="5880100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836026"/>
              </p:ext>
            </p:extLst>
          </p:nvPr>
        </p:nvGraphicFramePr>
        <p:xfrm>
          <a:off x="6276975" y="4636195"/>
          <a:ext cx="21399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50" name="Equation" r:id="rId22" imgW="1054100" imgH="215900" progId="Equation.3">
                  <p:embed/>
                </p:oleObj>
              </mc:Choice>
              <mc:Fallback>
                <p:oleObj name="Equation" r:id="rId22" imgW="1054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6975" y="4636195"/>
                        <a:ext cx="213995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774151"/>
              </p:ext>
            </p:extLst>
          </p:nvPr>
        </p:nvGraphicFramePr>
        <p:xfrm>
          <a:off x="6281738" y="5137845"/>
          <a:ext cx="22923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51" name="Equation" r:id="rId24" imgW="1155700" imgH="215900" progId="Equation.3">
                  <p:embed/>
                </p:oleObj>
              </mc:Choice>
              <mc:Fallback>
                <p:oleObj name="Equation" r:id="rId24" imgW="11557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1738" y="5137845"/>
                        <a:ext cx="229235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57200" y="11430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u="sng" dirty="0" smtClean="0">
                <a:solidFill>
                  <a:srgbClr val="008000"/>
                </a:solidFill>
              </a:rPr>
              <a:t>Input:</a:t>
            </a:r>
            <a:r>
              <a:rPr lang="en-US" sz="2400" dirty="0" smtClean="0">
                <a:solidFill>
                  <a:srgbClr val="008000"/>
                </a:solidFill>
              </a:rPr>
              <a:t> each example </a:t>
            </a:r>
            <a:r>
              <a:rPr lang="en-US" sz="2400" b="1" i="1" dirty="0" smtClean="0">
                <a:solidFill>
                  <a:srgbClr val="008000"/>
                </a:solidFill>
              </a:rPr>
              <a:t>x</a:t>
            </a:r>
            <a:r>
              <a:rPr lang="en-US" sz="2400" b="1" i="1" baseline="-25000" dirty="0" smtClean="0">
                <a:solidFill>
                  <a:srgbClr val="008000"/>
                </a:solidFill>
              </a:rPr>
              <a:t>i</a:t>
            </a:r>
            <a:r>
              <a:rPr lang="en-US" sz="2400" dirty="0" smtClean="0">
                <a:solidFill>
                  <a:srgbClr val="008000"/>
                </a:solidFill>
              </a:rPr>
              <a:t> has a set of attributes </a:t>
            </a:r>
            <a:r>
              <a:rPr lang="en-US" sz="2400" b="1" i="1" dirty="0" smtClean="0">
                <a:solidFill>
                  <a:srgbClr val="008000"/>
                </a:solidFill>
              </a:rPr>
              <a:t>x</a:t>
            </a:r>
            <a:r>
              <a:rPr lang="en-US" sz="2400" b="1" i="1" baseline="-25000" dirty="0" smtClean="0">
                <a:solidFill>
                  <a:srgbClr val="008000"/>
                </a:solidFill>
              </a:rPr>
              <a:t>i</a:t>
            </a:r>
            <a:r>
              <a:rPr lang="en-US" sz="2400" dirty="0" smtClean="0">
                <a:solidFill>
                  <a:srgbClr val="008000"/>
                </a:solidFill>
              </a:rPr>
              <a:t> = {</a:t>
            </a:r>
            <a:r>
              <a:rPr lang="el-GR" sz="2400" dirty="0" smtClean="0">
                <a:solidFill>
                  <a:srgbClr val="008000"/>
                </a:solidFill>
              </a:rPr>
              <a:t>α</a:t>
            </a:r>
            <a:r>
              <a:rPr lang="en-US" sz="2400" baseline="-25000" dirty="0" smtClean="0">
                <a:solidFill>
                  <a:srgbClr val="008000"/>
                </a:solidFill>
              </a:rPr>
              <a:t>1</a:t>
            </a:r>
            <a:r>
              <a:rPr lang="en-US" sz="2400" dirty="0" smtClean="0">
                <a:solidFill>
                  <a:srgbClr val="008000"/>
                </a:solidFill>
              </a:rPr>
              <a:t>, </a:t>
            </a:r>
            <a:r>
              <a:rPr lang="el-GR" sz="2400" dirty="0">
                <a:solidFill>
                  <a:srgbClr val="008000"/>
                </a:solidFill>
              </a:rPr>
              <a:t>α</a:t>
            </a:r>
            <a:r>
              <a:rPr lang="en-US" sz="2400" baseline="-25000" dirty="0" smtClean="0">
                <a:solidFill>
                  <a:srgbClr val="008000"/>
                </a:solidFill>
              </a:rPr>
              <a:t>2</a:t>
            </a:r>
            <a:r>
              <a:rPr lang="en-US" sz="2400" dirty="0" smtClean="0">
                <a:solidFill>
                  <a:srgbClr val="008000"/>
                </a:solidFill>
              </a:rPr>
              <a:t>, …, </a:t>
            </a:r>
            <a:r>
              <a:rPr lang="el-GR" sz="2400" dirty="0" smtClean="0">
                <a:solidFill>
                  <a:srgbClr val="008000"/>
                </a:solidFill>
              </a:rPr>
              <a:t>α</a:t>
            </a:r>
            <a:r>
              <a:rPr lang="en-US" sz="2400" baseline="-25000" dirty="0" smtClean="0">
                <a:solidFill>
                  <a:srgbClr val="008000"/>
                </a:solidFill>
              </a:rPr>
              <a:t>m</a:t>
            </a:r>
            <a:r>
              <a:rPr lang="en-US" sz="2400" dirty="0">
                <a:solidFill>
                  <a:srgbClr val="008000"/>
                </a:solidFill>
              </a:rPr>
              <a:t>}</a:t>
            </a:r>
            <a:r>
              <a:rPr lang="en-US" sz="2400" dirty="0" smtClean="0">
                <a:solidFill>
                  <a:srgbClr val="008000"/>
                </a:solidFill>
              </a:rPr>
              <a:t> and is of class </a:t>
            </a:r>
            <a:r>
              <a:rPr lang="en-US" sz="2400" dirty="0" err="1" smtClean="0">
                <a:solidFill>
                  <a:srgbClr val="008000"/>
                </a:solidFill>
              </a:rPr>
              <a:t>y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i</a:t>
            </a:r>
            <a:endParaRPr lang="en-US" sz="2400" dirty="0" smtClean="0">
              <a:solidFill>
                <a:srgbClr val="008000"/>
              </a:solidFill>
            </a:endParaRPr>
          </a:p>
          <a:p>
            <a:pPr algn="just"/>
            <a:r>
              <a:rPr lang="en-US" sz="2400" u="sng" dirty="0" smtClean="0">
                <a:solidFill>
                  <a:srgbClr val="008000"/>
                </a:solidFill>
              </a:rPr>
              <a:t>Estimated classification output: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</a:rPr>
              <a:t>u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i</a:t>
            </a:r>
            <a:endParaRPr lang="en-US" sz="2400" dirty="0" smtClean="0">
              <a:solidFill>
                <a:srgbClr val="008000"/>
              </a:solidFill>
            </a:endParaRPr>
          </a:p>
          <a:p>
            <a:pPr algn="just"/>
            <a:r>
              <a:rPr lang="en-US" sz="2400" u="sng" dirty="0" smtClean="0">
                <a:solidFill>
                  <a:srgbClr val="008000"/>
                </a:solidFill>
              </a:rPr>
              <a:t>Task:</a:t>
            </a:r>
            <a:r>
              <a:rPr lang="en-US" sz="2400" dirty="0" smtClean="0">
                <a:solidFill>
                  <a:srgbClr val="008000"/>
                </a:solidFill>
              </a:rPr>
              <a:t>  express each sample </a:t>
            </a:r>
            <a:r>
              <a:rPr lang="en-US" sz="2400" b="1" i="1" dirty="0">
                <a:solidFill>
                  <a:srgbClr val="008000"/>
                </a:solidFill>
              </a:rPr>
              <a:t>x</a:t>
            </a:r>
            <a:r>
              <a:rPr lang="en-US" sz="2400" b="1" i="1" baseline="-25000" dirty="0">
                <a:solidFill>
                  <a:srgbClr val="008000"/>
                </a:solidFill>
              </a:rPr>
              <a:t>i</a:t>
            </a:r>
            <a:r>
              <a:rPr lang="en-US" sz="2400" dirty="0" smtClean="0">
                <a:solidFill>
                  <a:srgbClr val="008000"/>
                </a:solidFill>
              </a:rPr>
              <a:t> as a weighted combination (linear combination) of the attributes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04546" y="353869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00400" y="45720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&lt;</a:t>
            </a:r>
            <a:r>
              <a:rPr lang="en-US" dirty="0" err="1" smtClean="0">
                <a:latin typeface="Calibri"/>
                <a:cs typeface="Calibri"/>
              </a:rPr>
              <a:t>w,x</a:t>
            </a:r>
            <a:r>
              <a:rPr lang="en-US" dirty="0" smtClean="0">
                <a:latin typeface="Calibri"/>
                <a:cs typeface="Calibri"/>
              </a:rPr>
              <a:t>&gt;: the </a:t>
            </a:r>
            <a:r>
              <a:rPr lang="en-US" i="1" dirty="0" smtClean="0">
                <a:latin typeface="Calibri"/>
                <a:cs typeface="Calibri"/>
              </a:rPr>
              <a:t>inner</a:t>
            </a:r>
            <a:r>
              <a:rPr lang="en-US" dirty="0" smtClean="0">
                <a:latin typeface="Calibri"/>
                <a:cs typeface="Calibri"/>
              </a:rPr>
              <a:t> or </a:t>
            </a:r>
            <a:r>
              <a:rPr lang="en-US" i="1" dirty="0" smtClean="0">
                <a:latin typeface="Calibri"/>
                <a:cs typeface="Calibri"/>
              </a:rPr>
              <a:t>dot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i="1" dirty="0" smtClean="0">
                <a:latin typeface="Calibri"/>
                <a:cs typeface="Calibri"/>
              </a:rPr>
              <a:t>product</a:t>
            </a:r>
            <a:r>
              <a:rPr lang="en-US" dirty="0" smtClean="0">
                <a:latin typeface="Calibri"/>
                <a:cs typeface="Calibri"/>
              </a:rPr>
              <a:t> of w and x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6101130"/>
      </p:ext>
    </p:extLst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Characteristics of k-NN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model building (lazy learners)</a:t>
            </a:r>
          </a:p>
          <a:p>
            <a:pPr lvl="1"/>
            <a:r>
              <a:rPr lang="en-US" dirty="0" smtClean="0"/>
              <a:t>Lazy learners: computational time in classification</a:t>
            </a:r>
          </a:p>
          <a:p>
            <a:pPr lvl="1"/>
            <a:r>
              <a:rPr lang="en-US" dirty="0" smtClean="0"/>
              <a:t>Eager learners: computational time in model building</a:t>
            </a:r>
          </a:p>
          <a:p>
            <a:r>
              <a:rPr lang="en-US" dirty="0" smtClean="0"/>
              <a:t>Decision trees try to find global models, k-NN take into account local information</a:t>
            </a:r>
          </a:p>
          <a:p>
            <a:r>
              <a:rPr lang="en-US" dirty="0"/>
              <a:t>k</a:t>
            </a:r>
            <a:r>
              <a:rPr lang="en-US" dirty="0" smtClean="0"/>
              <a:t>-NN classifiers depend a lot on the choice of proximity measure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35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CC680504-4B86-314E-8E93-17767887F597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Real World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Gee, I’m building a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classifier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for real, now!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What should I do?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How much training data do you have?</a:t>
            </a: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None</a:t>
            </a: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Very little</a:t>
            </a: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Quite a lot</a:t>
            </a: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A huge amount and its growing</a:t>
            </a:r>
          </a:p>
        </p:txBody>
      </p:sp>
      <p:sp>
        <p:nvSpPr>
          <p:cNvPr id="57348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293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15.3.1</a:t>
            </a:r>
          </a:p>
        </p:txBody>
      </p:sp>
    </p:spTree>
    <p:extLst>
      <p:ext uri="{BB962C8B-B14F-4D97-AF65-F5344CB8AC3E}">
        <p14:creationId xmlns:p14="http://schemas.microsoft.com/office/powerpoint/2010/main" val="36243247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CED6F5CB-862A-5143-9E64-34A2809CD1BB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How many categories?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 few (well separated ones)?</a:t>
            </a: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Easy!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 zillion closely related ones?</a:t>
            </a: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Think: Yahoo! Directory, Library of </a:t>
            </a:r>
            <a:r>
              <a:rPr lang="en-US" dirty="0" smtClean="0">
                <a:latin typeface="Calibri" charset="0"/>
                <a:ea typeface="ＭＳ Ｐゴシック" charset="0"/>
              </a:rPr>
              <a:t>Congress classification</a:t>
            </a:r>
            <a:r>
              <a:rPr lang="en-US" dirty="0">
                <a:latin typeface="Calibri" charset="0"/>
                <a:ea typeface="ＭＳ Ｐゴシック" charset="0"/>
              </a:rPr>
              <a:t>, legal applications</a:t>
            </a: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Quickly gets difficult!</a:t>
            </a:r>
          </a:p>
          <a:p>
            <a:pPr lvl="2" eaLnBrk="1" hangingPunct="1"/>
            <a:r>
              <a:rPr lang="en-US" dirty="0">
                <a:latin typeface="Calibri" charset="0"/>
                <a:ea typeface="ＭＳ Ｐゴシック" charset="0"/>
              </a:rPr>
              <a:t>Classifier combination is always a useful technique</a:t>
            </a:r>
          </a:p>
          <a:p>
            <a:pPr lvl="3" eaLnBrk="1" hangingPunct="1"/>
            <a:r>
              <a:rPr lang="en-US" dirty="0">
                <a:latin typeface="Calibri" charset="0"/>
                <a:ea typeface="ＭＳ Ｐゴシック" charset="0"/>
              </a:rPr>
              <a:t>Voting, bagging, or boosting multiple classifiers</a:t>
            </a:r>
          </a:p>
          <a:p>
            <a:pPr lvl="2" eaLnBrk="1" hangingPunct="1"/>
            <a:r>
              <a:rPr lang="en-US" dirty="0">
                <a:latin typeface="Calibri" charset="0"/>
                <a:ea typeface="ＭＳ Ｐゴシック" charset="0"/>
              </a:rPr>
              <a:t>Much literature on hierarchical classification</a:t>
            </a:r>
          </a:p>
          <a:p>
            <a:pPr lvl="3" eaLnBrk="1" hangingPunct="1"/>
            <a:r>
              <a:rPr lang="en-US" dirty="0" smtClean="0">
                <a:latin typeface="Calibri" charset="0"/>
                <a:ea typeface="ＭＳ Ｐゴシック" charset="0"/>
              </a:rPr>
              <a:t>E.g., Tie</a:t>
            </a:r>
            <a:r>
              <a:rPr lang="en-US" dirty="0">
                <a:latin typeface="Calibri" charset="0"/>
                <a:ea typeface="ＭＳ Ｐゴシック" charset="0"/>
              </a:rPr>
              <a:t>-Yan Liu et al. </a:t>
            </a:r>
            <a:r>
              <a:rPr lang="en-US" dirty="0" smtClean="0">
                <a:latin typeface="Calibri" charset="0"/>
                <a:ea typeface="ＭＳ Ｐゴシック" charset="0"/>
              </a:rPr>
              <a:t>2005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2" eaLnBrk="1" hangingPunct="1"/>
            <a:r>
              <a:rPr lang="en-US" dirty="0">
                <a:latin typeface="Calibri" charset="0"/>
                <a:ea typeface="ＭＳ Ｐゴシック" charset="0"/>
              </a:rPr>
              <a:t>May need a hybrid automatic/manual solution</a:t>
            </a:r>
          </a:p>
        </p:txBody>
      </p:sp>
      <p:sp>
        <p:nvSpPr>
          <p:cNvPr id="63492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293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15.3.2</a:t>
            </a:r>
          </a:p>
        </p:txBody>
      </p:sp>
    </p:spTree>
    <p:extLst>
      <p:ext uri="{BB962C8B-B14F-4D97-AF65-F5344CB8AC3E}">
        <p14:creationId xmlns:p14="http://schemas.microsoft.com/office/powerpoint/2010/main" val="28529885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2000250"/>
          </a:xfrm>
        </p:spPr>
        <p:txBody>
          <a:bodyPr/>
          <a:lstStyle/>
          <a:p>
            <a:r>
              <a:rPr lang="en-US" dirty="0" smtClean="0"/>
              <a:t>Model Evaluation</a:t>
            </a:r>
          </a:p>
        </p:txBody>
      </p:sp>
    </p:spTree>
    <p:extLst>
      <p:ext uri="{BB962C8B-B14F-4D97-AF65-F5344CB8AC3E}">
        <p14:creationId xmlns:p14="http://schemas.microsoft.com/office/powerpoint/2010/main" val="4177791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Evaluation</a:t>
            </a:r>
          </a:p>
        </p:txBody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Metrics for Performance Evaluation</a:t>
            </a:r>
          </a:p>
          <a:p>
            <a:pPr lvl="1"/>
            <a:r>
              <a:rPr lang="en-US" dirty="0"/>
              <a:t>How to evaluate the performance of a model?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Methods for Model Comparison</a:t>
            </a:r>
          </a:p>
          <a:p>
            <a:pPr lvl="1"/>
            <a:r>
              <a:rPr lang="en-US" dirty="0"/>
              <a:t>How to compare the relative performance </a:t>
            </a:r>
            <a:r>
              <a:rPr lang="en-US" dirty="0" smtClean="0"/>
              <a:t>of different models?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/>
          <a:lstStyle/>
          <a:p>
            <a:r>
              <a:rPr lang="en-US" dirty="0"/>
              <a:t>Metrics for Performance Evaluation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5237"/>
            <a:ext cx="8229600" cy="452596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Focus on the predictive capability of a model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</a:t>
            </a:r>
            <a:r>
              <a:rPr lang="en-US" dirty="0" smtClean="0"/>
              <a:t>ather </a:t>
            </a:r>
            <a:r>
              <a:rPr lang="en-US" dirty="0"/>
              <a:t>than how fast it takes to classify or build models, scalability, etc.</a:t>
            </a:r>
          </a:p>
          <a:p>
            <a:pPr>
              <a:lnSpc>
                <a:spcPct val="110000"/>
              </a:lnSpc>
            </a:pPr>
            <a:r>
              <a:rPr lang="en-US" dirty="0"/>
              <a:t>Confusion Matrix:</a:t>
            </a:r>
          </a:p>
        </p:txBody>
      </p:sp>
      <p:graphicFrame>
        <p:nvGraphicFramePr>
          <p:cNvPr id="96358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364962"/>
              </p:ext>
            </p:extLst>
          </p:nvPr>
        </p:nvGraphicFramePr>
        <p:xfrm>
          <a:off x="457200" y="3657600"/>
          <a:ext cx="6096000" cy="22733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26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a: TP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b: FN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c: FP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d: TN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3611" name="Text Box 27"/>
          <p:cNvSpPr txBox="1">
            <a:spLocks noChangeArrowheads="1"/>
          </p:cNvSpPr>
          <p:nvPr/>
        </p:nvSpPr>
        <p:spPr bwMode="auto">
          <a:xfrm>
            <a:off x="6629400" y="4292600"/>
            <a:ext cx="2514600" cy="16158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a: TP (true positive)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b: FN (false negative)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c: FP (false positive)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d: TN (true negative)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Accuracy</a:t>
            </a:r>
            <a:endParaRPr lang="en-US" sz="4000" dirty="0"/>
          </a:p>
        </p:txBody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228013" cy="452437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Most widely-used metric:</a:t>
            </a:r>
          </a:p>
          <a:p>
            <a:endParaRPr lang="en-US" dirty="0"/>
          </a:p>
        </p:txBody>
      </p:sp>
      <p:graphicFrame>
        <p:nvGraphicFramePr>
          <p:cNvPr id="96461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180226"/>
              </p:ext>
            </p:extLst>
          </p:nvPr>
        </p:nvGraphicFramePr>
        <p:xfrm>
          <a:off x="1524000" y="1673860"/>
          <a:ext cx="6096000" cy="282194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4635" name="Object 27"/>
          <p:cNvGraphicFramePr>
            <a:graphicFrameLocks noChangeAspect="1"/>
          </p:cNvGraphicFramePr>
          <p:nvPr/>
        </p:nvGraphicFramePr>
        <p:xfrm>
          <a:off x="609600" y="5507037"/>
          <a:ext cx="7583488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09" name="Equation" r:id="rId3" imgW="5663880" imgH="723600" progId="Equation.3">
                  <p:embed/>
                </p:oleObj>
              </mc:Choice>
              <mc:Fallback>
                <p:oleObj name="Equation" r:id="rId3" imgW="5663880" imgH="723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507037"/>
                        <a:ext cx="7583488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6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 of Accuracy</a:t>
            </a:r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5105400"/>
          </a:xfrm>
        </p:spPr>
        <p:txBody>
          <a:bodyPr/>
          <a:lstStyle/>
          <a:p>
            <a:r>
              <a:rPr lang="en-US" dirty="0"/>
              <a:t>Consider a 2-class problem</a:t>
            </a:r>
          </a:p>
          <a:p>
            <a:pPr lvl="1"/>
            <a:r>
              <a:rPr lang="en-US" dirty="0"/>
              <a:t>Number of Class 0 examples = 9990</a:t>
            </a:r>
          </a:p>
          <a:p>
            <a:pPr lvl="1"/>
            <a:r>
              <a:rPr lang="en-US" dirty="0"/>
              <a:t>Number of Class 1 examples = 10</a:t>
            </a:r>
          </a:p>
          <a:p>
            <a:pPr lvl="1"/>
            <a:endParaRPr lang="en-US" dirty="0"/>
          </a:p>
          <a:p>
            <a:r>
              <a:rPr lang="en-US" dirty="0" smtClean="0"/>
              <a:t>One solution: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model </a:t>
            </a:r>
            <a:r>
              <a:rPr lang="en-US" dirty="0" smtClean="0"/>
              <a:t>that predicts </a:t>
            </a:r>
            <a:r>
              <a:rPr lang="en-US" dirty="0"/>
              <a:t>everything to be </a:t>
            </a:r>
            <a:r>
              <a:rPr lang="en-US" dirty="0" smtClean="0"/>
              <a:t>Class 0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Accuracy:  9990</a:t>
            </a:r>
            <a:r>
              <a:rPr lang="en-US" dirty="0"/>
              <a:t>/10000 = 99.9 </a:t>
            </a:r>
            <a:r>
              <a:rPr lang="en-US" dirty="0" smtClean="0"/>
              <a:t>%   </a:t>
            </a:r>
            <a:r>
              <a:rPr lang="en-US" dirty="0" smtClean="0">
                <a:sym typeface="Wingdings"/>
              </a:rPr>
              <a:t> </a:t>
            </a:r>
            <a:endParaRPr lang="en-US" dirty="0"/>
          </a:p>
          <a:p>
            <a:pPr lvl="1"/>
            <a:r>
              <a:rPr lang="en-US" dirty="0" smtClean="0"/>
              <a:t>Anything went wrong?</a:t>
            </a:r>
          </a:p>
          <a:p>
            <a:pPr lvl="1"/>
            <a:r>
              <a:rPr lang="en-US" dirty="0" smtClean="0"/>
              <a:t>Accuracy </a:t>
            </a:r>
            <a:r>
              <a:rPr lang="en-US" dirty="0"/>
              <a:t>is misleading because model does not detect any class 1 example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6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6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6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6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6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6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6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65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Matrix</a:t>
            </a:r>
          </a:p>
        </p:txBody>
      </p:sp>
      <p:graphicFrame>
        <p:nvGraphicFramePr>
          <p:cNvPr id="96665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066349"/>
              </p:ext>
            </p:extLst>
          </p:nvPr>
        </p:nvGraphicFramePr>
        <p:xfrm>
          <a:off x="1447800" y="1625600"/>
          <a:ext cx="6096000" cy="27940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C(i|j)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73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C(Yes|Yes)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C(No|Yes)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C(Yes|No)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No|No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6682" name="Rectangle 26"/>
          <p:cNvSpPr>
            <a:spLocks noChangeArrowheads="1"/>
          </p:cNvSpPr>
          <p:nvPr/>
        </p:nvSpPr>
        <p:spPr bwMode="auto">
          <a:xfrm>
            <a:off x="685800" y="5105400"/>
            <a:ext cx="78486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</a:rPr>
              <a:t>C(</a:t>
            </a:r>
            <a:r>
              <a:rPr lang="en-US" sz="2400" b="1" dirty="0" err="1">
                <a:solidFill>
                  <a:schemeClr val="accent2"/>
                </a:solidFill>
              </a:rPr>
              <a:t>i|j</a:t>
            </a:r>
            <a:r>
              <a:rPr lang="en-US" sz="2400" b="1" dirty="0">
                <a:solidFill>
                  <a:schemeClr val="accent2"/>
                </a:solidFill>
              </a:rPr>
              <a:t>): </a:t>
            </a:r>
            <a:r>
              <a:rPr lang="en-US" sz="2400" b="0" dirty="0">
                <a:solidFill>
                  <a:schemeClr val="tx1"/>
                </a:solidFill>
              </a:rPr>
              <a:t>Cost of misclassifying class </a:t>
            </a:r>
            <a:r>
              <a:rPr lang="en-US" sz="2400" b="1" dirty="0">
                <a:solidFill>
                  <a:schemeClr val="accent2"/>
                </a:solidFill>
              </a:rPr>
              <a:t>j</a:t>
            </a:r>
            <a:r>
              <a:rPr lang="en-US" sz="2400" b="0" dirty="0">
                <a:solidFill>
                  <a:schemeClr val="tx1"/>
                </a:solidFill>
              </a:rPr>
              <a:t> example as class </a:t>
            </a:r>
            <a:r>
              <a:rPr lang="en-US" sz="2400" b="1" dirty="0" err="1" smtClean="0">
                <a:solidFill>
                  <a:schemeClr val="accent2"/>
                </a:solidFill>
              </a:rPr>
              <a:t>i</a:t>
            </a:r>
            <a:endParaRPr lang="en-US" sz="2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/>
              <a:t>Computing Cost of Classification</a:t>
            </a:r>
          </a:p>
        </p:txBody>
      </p:sp>
      <p:graphicFrame>
        <p:nvGraphicFramePr>
          <p:cNvPr id="967683" name="Group 10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195882"/>
              </p:ext>
            </p:extLst>
          </p:nvPr>
        </p:nvGraphicFramePr>
        <p:xfrm>
          <a:off x="3048000" y="1021081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/>
                <a:gridCol w="838200"/>
                <a:gridCol w="762000"/>
                <a:gridCol w="838200"/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Cost Matrix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C(i|j)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7706" name="Group 10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122995"/>
              </p:ext>
            </p:extLst>
          </p:nvPr>
        </p:nvGraphicFramePr>
        <p:xfrm>
          <a:off x="457200" y="3304858"/>
          <a:ext cx="3886200" cy="2105342"/>
        </p:xfrm>
        <a:graphic>
          <a:graphicData uri="http://schemas.openxmlformats.org/drawingml/2006/table">
            <a:tbl>
              <a:tblPr/>
              <a:tblGrid>
                <a:gridCol w="1405647"/>
                <a:gridCol w="744166"/>
                <a:gridCol w="826851"/>
                <a:gridCol w="909536"/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Confusion matrix: Model M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7729" name="Group 10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131701"/>
              </p:ext>
            </p:extLst>
          </p:nvPr>
        </p:nvGraphicFramePr>
        <p:xfrm>
          <a:off x="4953000" y="3304858"/>
          <a:ext cx="3886200" cy="2105342"/>
        </p:xfrm>
        <a:graphic>
          <a:graphicData uri="http://schemas.openxmlformats.org/drawingml/2006/table">
            <a:tbl>
              <a:tblPr/>
              <a:tblGrid>
                <a:gridCol w="1447800"/>
                <a:gridCol w="702013"/>
                <a:gridCol w="826851"/>
                <a:gridCol w="909536"/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Confusion matrix: Model M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7752" name="Rectangle 1096"/>
          <p:cNvSpPr>
            <a:spLocks noChangeArrowheads="1"/>
          </p:cNvSpPr>
          <p:nvPr/>
        </p:nvSpPr>
        <p:spPr bwMode="auto">
          <a:xfrm>
            <a:off x="0" y="5562600"/>
            <a:ext cx="4495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 algn="ctr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Accuracy = 80</a:t>
            </a:r>
            <a:r>
              <a:rPr lang="en-US" sz="2400" b="0" dirty="0" smtClean="0">
                <a:solidFill>
                  <a:schemeClr val="tx1"/>
                </a:solidFill>
              </a:rPr>
              <a:t>%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967753" name="Rectangle 1097"/>
          <p:cNvSpPr>
            <a:spLocks noChangeArrowheads="1"/>
          </p:cNvSpPr>
          <p:nvPr/>
        </p:nvSpPr>
        <p:spPr bwMode="auto">
          <a:xfrm>
            <a:off x="5486400" y="5562600"/>
            <a:ext cx="30480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 algn="ctr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Accuracy = 90</a:t>
            </a:r>
            <a:r>
              <a:rPr lang="en-US" sz="2400" b="0" dirty="0" smtClean="0">
                <a:solidFill>
                  <a:schemeClr val="tx1"/>
                </a:solidFill>
              </a:rPr>
              <a:t>%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9" name="Rectangle 1096"/>
          <p:cNvSpPr>
            <a:spLocks noChangeArrowheads="1"/>
          </p:cNvSpPr>
          <p:nvPr/>
        </p:nvSpPr>
        <p:spPr bwMode="auto">
          <a:xfrm>
            <a:off x="152400" y="5952482"/>
            <a:ext cx="4495800" cy="8293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 algn="ctr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 smtClean="0">
                <a:solidFill>
                  <a:schemeClr val="tx1"/>
                </a:solidFill>
              </a:rPr>
              <a:t>Cost </a:t>
            </a:r>
            <a:r>
              <a:rPr lang="en-US" sz="2400" b="0" dirty="0">
                <a:solidFill>
                  <a:schemeClr val="tx1"/>
                </a:solidFill>
              </a:rPr>
              <a:t>= </a:t>
            </a:r>
            <a:r>
              <a:rPr lang="en-US" sz="2000" b="0" dirty="0" smtClean="0">
                <a:solidFill>
                  <a:schemeClr val="tx1"/>
                </a:solidFill>
              </a:rPr>
              <a:t>150*(-1) +40*(100)+60*(1) + 250* (0) </a:t>
            </a:r>
            <a:r>
              <a:rPr lang="en-US" sz="2400" b="0" dirty="0" smtClean="0">
                <a:solidFill>
                  <a:schemeClr val="tx1"/>
                </a:solidFill>
              </a:rPr>
              <a:t>=  </a:t>
            </a:r>
            <a:r>
              <a:rPr lang="en-US" sz="2400" b="1" dirty="0" smtClean="0">
                <a:solidFill>
                  <a:srgbClr val="FF0000"/>
                </a:solidFill>
              </a:rPr>
              <a:t>3910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1097"/>
          <p:cNvSpPr>
            <a:spLocks noChangeArrowheads="1"/>
          </p:cNvSpPr>
          <p:nvPr/>
        </p:nvSpPr>
        <p:spPr bwMode="auto">
          <a:xfrm>
            <a:off x="5562600" y="6096000"/>
            <a:ext cx="30480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 algn="ctr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 smtClean="0">
                <a:solidFill>
                  <a:schemeClr val="tx1"/>
                </a:solidFill>
              </a:rPr>
              <a:t>Cost </a:t>
            </a:r>
            <a:r>
              <a:rPr lang="en-US" sz="2400" b="0" dirty="0">
                <a:solidFill>
                  <a:schemeClr val="tx1"/>
                </a:solidFill>
              </a:rPr>
              <a:t>= </a:t>
            </a:r>
            <a:r>
              <a:rPr lang="en-US" sz="2400" b="1" dirty="0">
                <a:solidFill>
                  <a:srgbClr val="FF0000"/>
                </a:solidFill>
              </a:rPr>
              <a:t>4255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6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6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67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6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6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752" grpId="0"/>
      <p:bldP spid="967753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14600" y="304800"/>
            <a:ext cx="3952875" cy="638175"/>
          </a:xfrm>
        </p:spPr>
        <p:txBody>
          <a:bodyPr>
            <a:normAutofit fontScale="90000"/>
          </a:bodyPr>
          <a:lstStyle/>
          <a:p>
            <a:r>
              <a:rPr lang="en-US" b="0" dirty="0" smtClean="0"/>
              <a:t>The perceptron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8332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947877"/>
              </p:ext>
            </p:extLst>
          </p:nvPr>
        </p:nvGraphicFramePr>
        <p:xfrm>
          <a:off x="1627188" y="2166938"/>
          <a:ext cx="44132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137" name="Equation" r:id="rId4" imgW="1917700" imgH="215900" progId="Equation.3">
                  <p:embed/>
                </p:oleObj>
              </mc:Choice>
              <mc:Fallback>
                <p:oleObj name="Equation" r:id="rId4" imgW="19177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188" y="2166938"/>
                        <a:ext cx="441325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485900" y="3078163"/>
            <a:ext cx="3248025" cy="2474912"/>
            <a:chOff x="1530" y="2551"/>
            <a:chExt cx="2046" cy="1559"/>
          </a:xfrm>
        </p:grpSpPr>
        <p:graphicFrame>
          <p:nvGraphicFramePr>
            <p:cNvPr id="8196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7467248"/>
                </p:ext>
              </p:extLst>
            </p:nvPr>
          </p:nvGraphicFramePr>
          <p:xfrm>
            <a:off x="2459" y="2551"/>
            <a:ext cx="192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138" name="Equation" r:id="rId6" imgW="177800" imgH="203200" progId="Equation.3">
                    <p:embed/>
                  </p:oleObj>
                </mc:Choice>
                <mc:Fallback>
                  <p:oleObj name="Equation" r:id="rId6" imgW="177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9" y="2551"/>
                          <a:ext cx="192" cy="2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1530" y="2682"/>
              <a:ext cx="2046" cy="1428"/>
              <a:chOff x="1530" y="2682"/>
              <a:chExt cx="2046" cy="1428"/>
            </a:xfrm>
          </p:grpSpPr>
          <p:sp>
            <p:nvSpPr>
              <p:cNvPr id="8214" name="Line 31"/>
              <p:cNvSpPr>
                <a:spLocks noChangeShapeType="1"/>
              </p:cNvSpPr>
              <p:nvPr/>
            </p:nvSpPr>
            <p:spPr bwMode="auto">
              <a:xfrm flipV="1">
                <a:off x="2448" y="2682"/>
                <a:ext cx="0" cy="14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215" name="Line 32"/>
              <p:cNvSpPr>
                <a:spLocks noChangeShapeType="1"/>
              </p:cNvSpPr>
              <p:nvPr/>
            </p:nvSpPr>
            <p:spPr bwMode="auto">
              <a:xfrm flipH="1" flipV="1">
                <a:off x="1530" y="3348"/>
                <a:ext cx="18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sv-SE"/>
              </a:p>
            </p:txBody>
          </p:sp>
          <p:graphicFrame>
            <p:nvGraphicFramePr>
              <p:cNvPr id="8197" name="Object 3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43882630"/>
                  </p:ext>
                </p:extLst>
              </p:nvPr>
            </p:nvGraphicFramePr>
            <p:xfrm>
              <a:off x="3413" y="3308"/>
              <a:ext cx="163" cy="2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3139" name="Equation" r:id="rId8" imgW="152400" imgH="203200" progId="Equation.3">
                      <p:embed/>
                    </p:oleObj>
                  </mc:Choice>
                  <mc:Fallback>
                    <p:oleObj name="Equation" r:id="rId8" imgW="1524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13" y="3308"/>
                            <a:ext cx="163" cy="21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216" name="Text Box 34"/>
              <p:cNvSpPr txBox="1">
                <a:spLocks noChangeArrowheads="1"/>
              </p:cNvSpPr>
              <p:nvPr/>
            </p:nvSpPr>
            <p:spPr bwMode="auto">
              <a:xfrm>
                <a:off x="1808" y="3524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8217" name="Text Box 35"/>
              <p:cNvSpPr txBox="1">
                <a:spLocks noChangeArrowheads="1"/>
              </p:cNvSpPr>
              <p:nvPr/>
            </p:nvSpPr>
            <p:spPr bwMode="auto">
              <a:xfrm>
                <a:off x="1904" y="3620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8218" name="Text Box 36"/>
              <p:cNvSpPr txBox="1">
                <a:spLocks noChangeArrowheads="1"/>
              </p:cNvSpPr>
              <p:nvPr/>
            </p:nvSpPr>
            <p:spPr bwMode="auto">
              <a:xfrm>
                <a:off x="1730" y="3716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8219" name="Text Box 37"/>
              <p:cNvSpPr txBox="1">
                <a:spLocks noChangeArrowheads="1"/>
              </p:cNvSpPr>
              <p:nvPr/>
            </p:nvSpPr>
            <p:spPr bwMode="auto">
              <a:xfrm>
                <a:off x="1556" y="3512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8220" name="Text Box 38"/>
              <p:cNvSpPr txBox="1">
                <a:spLocks noChangeArrowheads="1"/>
              </p:cNvSpPr>
              <p:nvPr/>
            </p:nvSpPr>
            <p:spPr bwMode="auto">
              <a:xfrm>
                <a:off x="1742" y="3056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8221" name="Text Box 39"/>
              <p:cNvSpPr txBox="1">
                <a:spLocks noChangeArrowheads="1"/>
              </p:cNvSpPr>
              <p:nvPr/>
            </p:nvSpPr>
            <p:spPr bwMode="auto">
              <a:xfrm>
                <a:off x="1988" y="3320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8222" name="Text Box 40"/>
              <p:cNvSpPr txBox="1">
                <a:spLocks noChangeArrowheads="1"/>
              </p:cNvSpPr>
              <p:nvPr/>
            </p:nvSpPr>
            <p:spPr bwMode="auto">
              <a:xfrm>
                <a:off x="2114" y="3794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8223" name="Text Box 41"/>
              <p:cNvSpPr txBox="1">
                <a:spLocks noChangeArrowheads="1"/>
              </p:cNvSpPr>
              <p:nvPr/>
            </p:nvSpPr>
            <p:spPr bwMode="auto">
              <a:xfrm>
                <a:off x="1958" y="2882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8224" name="Text Box 42"/>
              <p:cNvSpPr txBox="1">
                <a:spLocks noChangeArrowheads="1"/>
              </p:cNvSpPr>
              <p:nvPr/>
            </p:nvSpPr>
            <p:spPr bwMode="auto">
              <a:xfrm>
                <a:off x="1634" y="2792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8225" name="Text Box 43"/>
              <p:cNvSpPr txBox="1">
                <a:spLocks noChangeArrowheads="1"/>
              </p:cNvSpPr>
              <p:nvPr/>
            </p:nvSpPr>
            <p:spPr bwMode="auto">
              <a:xfrm>
                <a:off x="2054" y="3074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8226" name="Text Box 44"/>
              <p:cNvSpPr txBox="1">
                <a:spLocks noChangeArrowheads="1"/>
              </p:cNvSpPr>
              <p:nvPr/>
            </p:nvSpPr>
            <p:spPr bwMode="auto">
              <a:xfrm>
                <a:off x="2462" y="3446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8227" name="Text Box 45"/>
              <p:cNvSpPr txBox="1">
                <a:spLocks noChangeArrowheads="1"/>
              </p:cNvSpPr>
              <p:nvPr/>
            </p:nvSpPr>
            <p:spPr bwMode="auto">
              <a:xfrm>
                <a:off x="2870" y="3818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8228" name="Text Box 46"/>
              <p:cNvSpPr txBox="1">
                <a:spLocks noChangeArrowheads="1"/>
              </p:cNvSpPr>
              <p:nvPr/>
            </p:nvSpPr>
            <p:spPr bwMode="auto">
              <a:xfrm>
                <a:off x="2738" y="3608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8229" name="Text Box 47"/>
              <p:cNvSpPr txBox="1">
                <a:spLocks noChangeArrowheads="1"/>
              </p:cNvSpPr>
              <p:nvPr/>
            </p:nvSpPr>
            <p:spPr bwMode="auto">
              <a:xfrm>
                <a:off x="2534" y="3770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8230" name="Text Box 48"/>
              <p:cNvSpPr txBox="1">
                <a:spLocks noChangeArrowheads="1"/>
              </p:cNvSpPr>
              <p:nvPr/>
            </p:nvSpPr>
            <p:spPr bwMode="auto">
              <a:xfrm>
                <a:off x="2180" y="3488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8231" name="Text Box 49"/>
              <p:cNvSpPr txBox="1">
                <a:spLocks noChangeArrowheads="1"/>
              </p:cNvSpPr>
              <p:nvPr/>
            </p:nvSpPr>
            <p:spPr bwMode="auto">
              <a:xfrm>
                <a:off x="2630" y="3416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8232" name="Text Box 50"/>
              <p:cNvSpPr txBox="1">
                <a:spLocks noChangeArrowheads="1"/>
              </p:cNvSpPr>
              <p:nvPr/>
            </p:nvSpPr>
            <p:spPr bwMode="auto">
              <a:xfrm>
                <a:off x="2540" y="2966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8233" name="Text Box 51"/>
              <p:cNvSpPr txBox="1">
                <a:spLocks noChangeArrowheads="1"/>
              </p:cNvSpPr>
              <p:nvPr/>
            </p:nvSpPr>
            <p:spPr bwMode="auto">
              <a:xfrm>
                <a:off x="2636" y="3062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8234" name="Text Box 52"/>
              <p:cNvSpPr txBox="1">
                <a:spLocks noChangeArrowheads="1"/>
              </p:cNvSpPr>
              <p:nvPr/>
            </p:nvSpPr>
            <p:spPr bwMode="auto">
              <a:xfrm>
                <a:off x="2906" y="3290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8235" name="Text Box 53"/>
              <p:cNvSpPr txBox="1">
                <a:spLocks noChangeArrowheads="1"/>
              </p:cNvSpPr>
              <p:nvPr/>
            </p:nvSpPr>
            <p:spPr bwMode="auto">
              <a:xfrm>
                <a:off x="3176" y="3518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8236" name="Text Box 54"/>
              <p:cNvSpPr txBox="1">
                <a:spLocks noChangeArrowheads="1"/>
              </p:cNvSpPr>
              <p:nvPr/>
            </p:nvSpPr>
            <p:spPr bwMode="auto">
              <a:xfrm>
                <a:off x="3314" y="3746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8237" name="Text Box 55"/>
              <p:cNvSpPr txBox="1">
                <a:spLocks noChangeArrowheads="1"/>
              </p:cNvSpPr>
              <p:nvPr/>
            </p:nvSpPr>
            <p:spPr bwMode="auto">
              <a:xfrm>
                <a:off x="3236" y="3398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8238" name="Text Box 56"/>
              <p:cNvSpPr txBox="1">
                <a:spLocks noChangeArrowheads="1"/>
              </p:cNvSpPr>
              <p:nvPr/>
            </p:nvSpPr>
            <p:spPr bwMode="auto">
              <a:xfrm>
                <a:off x="3008" y="3050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8239" name="Text Box 57"/>
              <p:cNvSpPr txBox="1">
                <a:spLocks noChangeArrowheads="1"/>
              </p:cNvSpPr>
              <p:nvPr/>
            </p:nvSpPr>
            <p:spPr bwMode="auto">
              <a:xfrm>
                <a:off x="2906" y="2756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8240" name="Text Box 58"/>
              <p:cNvSpPr txBox="1">
                <a:spLocks noChangeArrowheads="1"/>
              </p:cNvSpPr>
              <p:nvPr/>
            </p:nvSpPr>
            <p:spPr bwMode="auto">
              <a:xfrm>
                <a:off x="2804" y="2918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8241" name="Text Box 59"/>
              <p:cNvSpPr txBox="1">
                <a:spLocks noChangeArrowheads="1"/>
              </p:cNvSpPr>
              <p:nvPr/>
            </p:nvSpPr>
            <p:spPr bwMode="auto">
              <a:xfrm>
                <a:off x="2264" y="2732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8242" name="Text Box 60"/>
              <p:cNvSpPr txBox="1">
                <a:spLocks noChangeArrowheads="1"/>
              </p:cNvSpPr>
              <p:nvPr/>
            </p:nvSpPr>
            <p:spPr bwMode="auto">
              <a:xfrm>
                <a:off x="2612" y="2774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8243" name="Text Box 61"/>
              <p:cNvSpPr txBox="1">
                <a:spLocks noChangeArrowheads="1"/>
              </p:cNvSpPr>
              <p:nvPr/>
            </p:nvSpPr>
            <p:spPr bwMode="auto">
              <a:xfrm>
                <a:off x="2846" y="3116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</p:grpSp>
      </p:grpSp>
      <p:sp>
        <p:nvSpPr>
          <p:cNvPr id="183358" name="Line 62"/>
          <p:cNvSpPr>
            <a:spLocks noChangeShapeType="1"/>
          </p:cNvSpPr>
          <p:nvPr/>
        </p:nvSpPr>
        <p:spPr bwMode="auto">
          <a:xfrm>
            <a:off x="2276475" y="3295650"/>
            <a:ext cx="2219325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83359" name="Text Box 63"/>
          <p:cNvSpPr txBox="1">
            <a:spLocks noChangeArrowheads="1"/>
          </p:cNvSpPr>
          <p:nvPr/>
        </p:nvSpPr>
        <p:spPr bwMode="auto">
          <a:xfrm>
            <a:off x="4556125" y="5184775"/>
            <a:ext cx="2754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separating hyperplane</a:t>
            </a:r>
          </a:p>
        </p:txBody>
      </p:sp>
      <p:sp>
        <p:nvSpPr>
          <p:cNvPr id="183361" name="Text Box 65"/>
          <p:cNvSpPr txBox="1">
            <a:spLocks noChangeArrowheads="1"/>
          </p:cNvSpPr>
          <p:nvPr/>
        </p:nvSpPr>
        <p:spPr bwMode="auto">
          <a:xfrm>
            <a:off x="5181600" y="3276600"/>
            <a:ext cx="336760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</a:rPr>
              <a:t>The perceptron learning </a:t>
            </a:r>
            <a:r>
              <a:rPr lang="en-US" dirty="0" smtClean="0">
                <a:solidFill>
                  <a:srgbClr val="002060"/>
                </a:solidFill>
              </a:rPr>
              <a:t>algorithm is </a:t>
            </a:r>
            <a:r>
              <a:rPr lang="en-US" dirty="0">
                <a:solidFill>
                  <a:srgbClr val="002060"/>
                </a:solidFill>
              </a:rPr>
              <a:t>guaranteed to find a </a:t>
            </a:r>
            <a:r>
              <a:rPr lang="en-US" dirty="0" smtClean="0">
                <a:solidFill>
                  <a:srgbClr val="002060"/>
                </a:solidFill>
              </a:rPr>
              <a:t>separating </a:t>
            </a:r>
            <a:r>
              <a:rPr lang="en-US" dirty="0" err="1" smtClean="0">
                <a:solidFill>
                  <a:srgbClr val="002060"/>
                </a:solidFill>
              </a:rPr>
              <a:t>hyperplane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– if there is one.</a:t>
            </a:r>
          </a:p>
        </p:txBody>
      </p:sp>
    </p:spTree>
    <p:extLst>
      <p:ext uri="{BB962C8B-B14F-4D97-AF65-F5344CB8AC3E}">
        <p14:creationId xmlns:p14="http://schemas.microsoft.com/office/powerpoint/2010/main" val="1948959944"/>
      </p:ext>
    </p:extLst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58" grpId="0" animBg="1"/>
      <p:bldP spid="183359" grpId="0"/>
      <p:bldP spid="18336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vs Accuracy</a:t>
            </a:r>
          </a:p>
        </p:txBody>
      </p:sp>
      <p:graphicFrame>
        <p:nvGraphicFramePr>
          <p:cNvPr id="96870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401925"/>
              </p:ext>
            </p:extLst>
          </p:nvPr>
        </p:nvGraphicFramePr>
        <p:xfrm>
          <a:off x="228600" y="1140460"/>
          <a:ext cx="4648201" cy="2212340"/>
        </p:xfrm>
        <a:graphic>
          <a:graphicData uri="http://schemas.openxmlformats.org/drawingml/2006/table">
            <a:tbl>
              <a:tblPr/>
              <a:tblGrid>
                <a:gridCol w="1447800"/>
                <a:gridCol w="1021714"/>
                <a:gridCol w="1068274"/>
                <a:gridCol w="1110413"/>
              </a:tblGrid>
              <a:tr h="7338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Confusion Matrix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8655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4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4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8730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195141"/>
              </p:ext>
            </p:extLst>
          </p:nvPr>
        </p:nvGraphicFramePr>
        <p:xfrm>
          <a:off x="381000" y="3886201"/>
          <a:ext cx="4389438" cy="2399652"/>
        </p:xfrm>
        <a:graphic>
          <a:graphicData uri="http://schemas.openxmlformats.org/drawingml/2006/table">
            <a:tbl>
              <a:tblPr/>
              <a:tblGrid>
                <a:gridCol w="1096963"/>
                <a:gridCol w="1098550"/>
                <a:gridCol w="1096962"/>
                <a:gridCol w="1096963"/>
              </a:tblGrid>
              <a:tr h="4156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Matrix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1286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2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8754" name="Text Box 50"/>
          <p:cNvSpPr txBox="1">
            <a:spLocks noChangeArrowheads="1"/>
          </p:cNvSpPr>
          <p:nvPr/>
        </p:nvSpPr>
        <p:spPr bwMode="auto">
          <a:xfrm>
            <a:off x="5181600" y="2286000"/>
            <a:ext cx="3581400" cy="49398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dirty="0" smtClean="0">
                <a:solidFill>
                  <a:schemeClr val="tx1"/>
                </a:solidFill>
              </a:rPr>
              <a:t>Let  N </a:t>
            </a:r>
            <a:r>
              <a:rPr lang="en-US" sz="1800" b="0" dirty="0">
                <a:solidFill>
                  <a:schemeClr val="tx1"/>
                </a:solidFill>
              </a:rPr>
              <a:t>= a + b + c + </a:t>
            </a:r>
            <a:r>
              <a:rPr lang="en-US" sz="1800" b="0" dirty="0" smtClean="0">
                <a:solidFill>
                  <a:schemeClr val="tx1"/>
                </a:solidFill>
              </a:rPr>
              <a:t>d</a:t>
            </a:r>
          </a:p>
          <a:p>
            <a:pPr>
              <a:spcBef>
                <a:spcPct val="50000"/>
              </a:spcBef>
            </a:pPr>
            <a:endParaRPr lang="en-US" sz="1800" b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 smtClean="0"/>
              <a:t>T</a:t>
            </a:r>
            <a:r>
              <a:rPr lang="en-US" sz="1800" b="0" dirty="0" smtClean="0">
                <a:solidFill>
                  <a:schemeClr val="tx1"/>
                </a:solidFill>
              </a:rPr>
              <a:t>hen,</a:t>
            </a:r>
          </a:p>
          <a:p>
            <a:pPr>
              <a:spcBef>
                <a:spcPct val="50000"/>
              </a:spcBef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1800" b="0" dirty="0" smtClean="0">
                <a:solidFill>
                  <a:schemeClr val="tx1"/>
                </a:solidFill>
              </a:rPr>
              <a:t>Accuracy </a:t>
            </a:r>
            <a:r>
              <a:rPr lang="en-US" sz="1800" b="0" dirty="0">
                <a:solidFill>
                  <a:schemeClr val="tx1"/>
                </a:solidFill>
              </a:rPr>
              <a:t>= (a + d</a:t>
            </a:r>
            <a:r>
              <a:rPr lang="en-US" sz="1800" b="0" dirty="0" smtClean="0">
                <a:solidFill>
                  <a:schemeClr val="tx1"/>
                </a:solidFill>
              </a:rPr>
              <a:t>) / N</a:t>
            </a:r>
            <a:endParaRPr lang="en-US" dirty="0"/>
          </a:p>
          <a:p>
            <a:pPr algn="ctr">
              <a:spcBef>
                <a:spcPct val="50000"/>
              </a:spcBef>
            </a:pPr>
            <a:endParaRPr lang="en-US" sz="1800" b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1800" b="0" dirty="0" smtClean="0">
                <a:solidFill>
                  <a:schemeClr val="tx1"/>
                </a:solidFill>
              </a:rPr>
              <a:t>Cost </a:t>
            </a:r>
            <a:r>
              <a:rPr lang="en-US" sz="1800" b="0" dirty="0">
                <a:solidFill>
                  <a:schemeClr val="tx1"/>
                </a:solidFill>
              </a:rPr>
              <a:t>= p (a + d) + q (b + c)</a:t>
            </a:r>
          </a:p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chemeClr val="tx1"/>
                </a:solidFill>
              </a:rPr>
              <a:t>        = p (a + d) + q (N – a – d)</a:t>
            </a:r>
          </a:p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chemeClr val="tx1"/>
                </a:solidFill>
              </a:rPr>
              <a:t>        = q N – (q – p)(a + d</a:t>
            </a:r>
            <a:r>
              <a:rPr lang="en-US" sz="1800" b="0" dirty="0" smtClean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dirty="0"/>
              <a:t> </a:t>
            </a:r>
            <a:r>
              <a:rPr lang="en-US" dirty="0" smtClean="0"/>
              <a:t>       = N q – N (q – p)(a + d)/N</a:t>
            </a:r>
          </a:p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</a:rPr>
              <a:t>       = N [q – (q – p) (a + d)/N]</a:t>
            </a:r>
            <a:endParaRPr lang="en-US" sz="1800" b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chemeClr val="tx1"/>
                </a:solidFill>
              </a:rPr>
              <a:t>        = N [q – (</a:t>
            </a:r>
            <a:r>
              <a:rPr lang="en-US" sz="1800" b="0" dirty="0" smtClean="0">
                <a:solidFill>
                  <a:schemeClr val="tx1"/>
                </a:solidFill>
              </a:rPr>
              <a:t>q</a:t>
            </a:r>
            <a:r>
              <a:rPr lang="en-US" dirty="0"/>
              <a:t> </a:t>
            </a:r>
            <a:r>
              <a:rPr lang="en-US" dirty="0" smtClean="0"/>
              <a:t>– p</a:t>
            </a:r>
            <a:r>
              <a:rPr lang="en-US" sz="1800" b="0" dirty="0" smtClean="0">
                <a:solidFill>
                  <a:schemeClr val="tx1"/>
                </a:solidFill>
              </a:rPr>
              <a:t>) </a:t>
            </a:r>
            <a:r>
              <a:rPr lang="en-US" sz="1800" b="0" dirty="0">
                <a:solidFill>
                  <a:schemeClr val="tx1"/>
                </a:solidFill>
                <a:sym typeface="Symbol" pitchFamily="18" charset="2"/>
              </a:rPr>
              <a:t> </a:t>
            </a:r>
            <a:r>
              <a:rPr lang="en-US" sz="1800" b="0" dirty="0">
                <a:solidFill>
                  <a:schemeClr val="tx1"/>
                </a:solidFill>
              </a:rPr>
              <a:t>Accuracy] </a:t>
            </a:r>
          </a:p>
          <a:p>
            <a:pPr>
              <a:spcBef>
                <a:spcPct val="50000"/>
              </a:spcBef>
            </a:pP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968755" name="Rectangle 51"/>
          <p:cNvSpPr>
            <a:spLocks noChangeArrowheads="1"/>
          </p:cNvSpPr>
          <p:nvPr/>
        </p:nvSpPr>
        <p:spPr bwMode="auto">
          <a:xfrm>
            <a:off x="5105400" y="1143000"/>
            <a:ext cx="4038600" cy="1081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b="0" dirty="0">
                <a:solidFill>
                  <a:schemeClr val="tx1"/>
                </a:solidFill>
              </a:rPr>
              <a:t>Accuracy is proportional to cost </a:t>
            </a:r>
            <a:r>
              <a:rPr lang="en-US" sz="1800" b="0" dirty="0" smtClean="0">
                <a:solidFill>
                  <a:schemeClr val="tx1"/>
                </a:solidFill>
              </a:rPr>
              <a:t>if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C</a:t>
            </a:r>
            <a:r>
              <a:rPr lang="en-US" sz="1800" b="0" dirty="0">
                <a:solidFill>
                  <a:schemeClr val="tx1"/>
                </a:solidFill>
              </a:rPr>
              <a:t>(</a:t>
            </a:r>
            <a:r>
              <a:rPr lang="en-US" sz="1800" b="0" dirty="0" err="1">
                <a:solidFill>
                  <a:schemeClr val="tx1"/>
                </a:solidFill>
              </a:rPr>
              <a:t>Yes|No</a:t>
            </a:r>
            <a:r>
              <a:rPr lang="en-US" sz="1800" b="0" dirty="0" smtClean="0">
                <a:solidFill>
                  <a:schemeClr val="tx1"/>
                </a:solidFill>
              </a:rPr>
              <a:t>) = C</a:t>
            </a:r>
            <a:r>
              <a:rPr lang="en-US" sz="1800" b="0" dirty="0">
                <a:solidFill>
                  <a:schemeClr val="tx1"/>
                </a:solidFill>
              </a:rPr>
              <a:t>(</a:t>
            </a:r>
            <a:r>
              <a:rPr lang="en-US" sz="1800" b="0" dirty="0" err="1">
                <a:solidFill>
                  <a:schemeClr val="tx1"/>
                </a:solidFill>
              </a:rPr>
              <a:t>No|Yes</a:t>
            </a:r>
            <a:r>
              <a:rPr lang="en-US" sz="1800" b="0" dirty="0">
                <a:solidFill>
                  <a:schemeClr val="tx1"/>
                </a:solidFill>
              </a:rPr>
              <a:t>) = q </a:t>
            </a:r>
            <a:endParaRPr lang="en-US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C</a:t>
            </a:r>
            <a:r>
              <a:rPr lang="en-US" sz="1800" b="0" dirty="0">
                <a:solidFill>
                  <a:schemeClr val="tx1"/>
                </a:solidFill>
              </a:rPr>
              <a:t>(</a:t>
            </a:r>
            <a:r>
              <a:rPr lang="en-US" sz="1800" b="0" dirty="0" err="1">
                <a:solidFill>
                  <a:schemeClr val="tx1"/>
                </a:solidFill>
              </a:rPr>
              <a:t>Yes|Yes</a:t>
            </a:r>
            <a:r>
              <a:rPr lang="en-US" sz="1800" b="0" dirty="0" smtClean="0">
                <a:solidFill>
                  <a:schemeClr val="tx1"/>
                </a:solidFill>
              </a:rPr>
              <a:t>) = C</a:t>
            </a:r>
            <a:r>
              <a:rPr lang="en-US" sz="1800" b="0" dirty="0">
                <a:solidFill>
                  <a:schemeClr val="tx1"/>
                </a:solidFill>
              </a:rPr>
              <a:t>(</a:t>
            </a:r>
            <a:r>
              <a:rPr lang="en-US" sz="1800" b="0" dirty="0" err="1">
                <a:solidFill>
                  <a:schemeClr val="tx1"/>
                </a:solidFill>
              </a:rPr>
              <a:t>No|No</a:t>
            </a:r>
            <a:r>
              <a:rPr lang="en-US" sz="1800" b="0" dirty="0">
                <a:solidFill>
                  <a:schemeClr val="tx1"/>
                </a:solidFill>
              </a:rPr>
              <a:t>) = 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875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Cost-Sensitive Measures</a:t>
            </a:r>
          </a:p>
        </p:txBody>
      </p:sp>
      <p:graphicFrame>
        <p:nvGraphicFramePr>
          <p:cNvPr id="9697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103438"/>
              </p:ext>
            </p:extLst>
          </p:nvPr>
        </p:nvGraphicFramePr>
        <p:xfrm>
          <a:off x="609600" y="1752600"/>
          <a:ext cx="48768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86" name="Equation" r:id="rId3" imgW="3288960" imgH="1257120" progId="Equation.3">
                  <p:embed/>
                </p:oleObj>
              </mc:Choice>
              <mc:Fallback>
                <p:oleObj name="Equation" r:id="rId3" imgW="3288960" imgH="12571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4876800" cy="1905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0" y="16002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What fraction of the positively classified samples is actually positive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32546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What fraction of the total positive samples is classified correctly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733800" y="19812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733800" y="26670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312403"/>
              </p:ext>
            </p:extLst>
          </p:nvPr>
        </p:nvGraphicFramePr>
        <p:xfrm>
          <a:off x="304800" y="4324634"/>
          <a:ext cx="4800600" cy="1999965"/>
        </p:xfrm>
        <a:graphic>
          <a:graphicData uri="http://schemas.openxmlformats.org/drawingml/2006/table">
            <a:tbl>
              <a:tblPr/>
              <a:tblGrid>
                <a:gridCol w="1200150"/>
                <a:gridCol w="1200150"/>
                <a:gridCol w="1200150"/>
                <a:gridCol w="1200150"/>
              </a:tblGrid>
              <a:tr h="4384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4255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2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a: TP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b: FN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2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c: FP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d: TN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629400" y="3048000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Harmonic mean of precision and recall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715000" y="33528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6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9220200" cy="1143000"/>
          </a:xfrm>
        </p:spPr>
        <p:txBody>
          <a:bodyPr/>
          <a:lstStyle/>
          <a:p>
            <a:r>
              <a:rPr lang="en-US" dirty="0"/>
              <a:t>Methods for Performance Evaluation</a:t>
            </a:r>
          </a:p>
        </p:txBody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How to obtain a reliable estimate of performance?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Performance of a model may depend on other factors besides the learning algorithm:</a:t>
            </a:r>
          </a:p>
          <a:p>
            <a:pPr lvl="1" algn="just"/>
            <a:r>
              <a:rPr lang="en-US" dirty="0"/>
              <a:t>Class distribution</a:t>
            </a:r>
          </a:p>
          <a:p>
            <a:pPr lvl="1" algn="just"/>
            <a:r>
              <a:rPr lang="en-US" dirty="0"/>
              <a:t>Cost of misclassification</a:t>
            </a:r>
          </a:p>
          <a:p>
            <a:pPr lvl="1" algn="just"/>
            <a:r>
              <a:rPr lang="en-US" dirty="0"/>
              <a:t>Size of training and test sets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7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7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7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7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7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Estimation</a:t>
            </a: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80438" cy="5181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b="1" dirty="0"/>
              <a:t>Holdout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Reserve </a:t>
            </a:r>
            <a:r>
              <a:rPr lang="en-US" sz="2400" b="1" dirty="0">
                <a:solidFill>
                  <a:schemeClr val="accent2"/>
                </a:solidFill>
              </a:rPr>
              <a:t>2/3</a:t>
            </a:r>
            <a:r>
              <a:rPr lang="en-US" sz="2400" dirty="0"/>
              <a:t> for training and </a:t>
            </a:r>
            <a:r>
              <a:rPr lang="en-US" sz="2400" b="1" dirty="0">
                <a:solidFill>
                  <a:schemeClr val="accent2"/>
                </a:solidFill>
              </a:rPr>
              <a:t>1/3</a:t>
            </a:r>
            <a:r>
              <a:rPr lang="en-US" sz="2400" dirty="0"/>
              <a:t> for testing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Random </a:t>
            </a:r>
            <a:r>
              <a:rPr lang="en-US" sz="2400" b="1" dirty="0" err="1"/>
              <a:t>subsampling</a:t>
            </a:r>
            <a:endParaRPr lang="en-US" sz="2400" b="1" dirty="0"/>
          </a:p>
          <a:p>
            <a:pPr lvl="1">
              <a:lnSpc>
                <a:spcPct val="120000"/>
              </a:lnSpc>
            </a:pPr>
            <a:r>
              <a:rPr lang="en-US" sz="2400" dirty="0"/>
              <a:t>Repeated </a:t>
            </a:r>
            <a:r>
              <a:rPr lang="en-US" sz="2400" dirty="0" smtClean="0"/>
              <a:t>holdout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b="1" dirty="0"/>
              <a:t>Cross validation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/>
              <a:t>Bootstrapping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402638" cy="990600"/>
          </a:xfrm>
          <a:noFill/>
          <a:ln/>
        </p:spPr>
        <p:txBody>
          <a:bodyPr lIns="92075" tIns="46038" rIns="92075" bIns="46038"/>
          <a:lstStyle/>
          <a:p>
            <a:r>
              <a:rPr lang="en-US" sz="4000" dirty="0" smtClean="0"/>
              <a:t>Cross validation</a:t>
            </a:r>
            <a:endParaRPr lang="en-US" dirty="0"/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458200" cy="5867400"/>
          </a:xfrm>
          <a:noFill/>
          <a:ln/>
        </p:spPr>
        <p:txBody>
          <a:bodyPr lIns="92075" tIns="46038" rIns="92075" bIns="46038"/>
          <a:lstStyle/>
          <a:p>
            <a:pPr algn="just">
              <a:lnSpc>
                <a:spcPct val="120000"/>
              </a:lnSpc>
            </a:pPr>
            <a:r>
              <a:rPr lang="en-US" sz="2800" dirty="0"/>
              <a:t>Partition data into </a:t>
            </a:r>
            <a:r>
              <a:rPr lang="en-US" sz="2800" b="1" dirty="0">
                <a:solidFill>
                  <a:schemeClr val="accent2"/>
                </a:solidFill>
              </a:rPr>
              <a:t>k</a:t>
            </a:r>
            <a:r>
              <a:rPr lang="en-US" sz="2800" dirty="0"/>
              <a:t> disjoint subsets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solidFill>
                  <a:schemeClr val="accent2"/>
                </a:solidFill>
              </a:rPr>
              <a:t>k</a:t>
            </a:r>
            <a:r>
              <a:rPr lang="en-US" sz="2800" dirty="0"/>
              <a:t>-fold: </a:t>
            </a:r>
            <a:endParaRPr lang="en-US" sz="2800" dirty="0" smtClean="0"/>
          </a:p>
          <a:p>
            <a:pPr lvl="1" algn="just">
              <a:lnSpc>
                <a:spcPct val="120000"/>
              </a:lnSpc>
            </a:pPr>
            <a:r>
              <a:rPr lang="en-US" sz="2400" b="1" dirty="0" smtClean="0"/>
              <a:t>train</a:t>
            </a:r>
            <a:r>
              <a:rPr lang="en-US" sz="2400" dirty="0" smtClean="0"/>
              <a:t> </a:t>
            </a:r>
            <a:r>
              <a:rPr lang="en-US" sz="2400" dirty="0"/>
              <a:t>on </a:t>
            </a:r>
            <a:r>
              <a:rPr lang="en-US" sz="2400" b="1" dirty="0">
                <a:solidFill>
                  <a:schemeClr val="accent2"/>
                </a:solidFill>
              </a:rPr>
              <a:t>k-1</a:t>
            </a:r>
            <a:r>
              <a:rPr lang="en-US" sz="2400" dirty="0"/>
              <a:t> </a:t>
            </a:r>
            <a:r>
              <a:rPr lang="en-US" sz="2400" dirty="0" smtClean="0"/>
              <a:t>partitions</a:t>
            </a:r>
          </a:p>
          <a:p>
            <a:pPr lvl="1" algn="just">
              <a:lnSpc>
                <a:spcPct val="120000"/>
              </a:lnSpc>
            </a:pPr>
            <a:r>
              <a:rPr lang="en-US" sz="2400" b="1" dirty="0" smtClean="0"/>
              <a:t>test</a:t>
            </a:r>
            <a:r>
              <a:rPr lang="en-US" sz="2400" dirty="0" smtClean="0"/>
              <a:t> </a:t>
            </a:r>
            <a:r>
              <a:rPr lang="en-US" sz="2400" dirty="0"/>
              <a:t>on the remaining </a:t>
            </a:r>
            <a:r>
              <a:rPr lang="en-US" sz="2400" dirty="0" smtClean="0"/>
              <a:t>one</a:t>
            </a:r>
          </a:p>
          <a:p>
            <a:pPr lvl="1" algn="just">
              <a:lnSpc>
                <a:spcPct val="120000"/>
              </a:lnSpc>
            </a:pPr>
            <a:endParaRPr lang="en-US" sz="2400" dirty="0"/>
          </a:p>
          <a:p>
            <a:pPr lvl="1" algn="just">
              <a:lnSpc>
                <a:spcPct val="120000"/>
              </a:lnSpc>
            </a:pPr>
            <a:endParaRPr lang="en-US" sz="2400" dirty="0" smtClean="0"/>
          </a:p>
          <a:p>
            <a:pPr lvl="1" algn="just">
              <a:lnSpc>
                <a:spcPct val="120000"/>
              </a:lnSpc>
            </a:pPr>
            <a:endParaRPr lang="en-US" sz="2400" dirty="0"/>
          </a:p>
          <a:p>
            <a:pPr lvl="1" algn="just">
              <a:lnSpc>
                <a:spcPct val="120000"/>
              </a:lnSpc>
            </a:pPr>
            <a:endParaRPr lang="en-US" sz="2400" dirty="0" smtClean="0"/>
          </a:p>
          <a:p>
            <a:pPr lvl="1" algn="just">
              <a:lnSpc>
                <a:spcPct val="120000"/>
              </a:lnSpc>
            </a:pPr>
            <a:endParaRPr lang="en-US" sz="2400" dirty="0"/>
          </a:p>
          <a:p>
            <a:pPr algn="just">
              <a:lnSpc>
                <a:spcPct val="120000"/>
              </a:lnSpc>
            </a:pPr>
            <a:r>
              <a:rPr lang="en-US" sz="2800" dirty="0" smtClean="0"/>
              <a:t>Each subset is given a chance to be in the test set</a:t>
            </a:r>
          </a:p>
          <a:p>
            <a:pPr algn="just">
              <a:lnSpc>
                <a:spcPct val="120000"/>
              </a:lnSpc>
            </a:pPr>
            <a:r>
              <a:rPr lang="en-US" sz="2800" dirty="0" smtClean="0"/>
              <a:t>Performance measure is averaged over the k iterations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990600" y="3048000"/>
            <a:ext cx="73152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Original Data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143000" y="4572000"/>
            <a:ext cx="7620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362200" y="4572000"/>
            <a:ext cx="7620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81400" y="4572000"/>
            <a:ext cx="7620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019800" y="4572000"/>
            <a:ext cx="7620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k</a:t>
            </a:r>
            <a:r>
              <a:rPr lang="en-US" sz="2400" dirty="0" smtClean="0"/>
              <a:t>-1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7391400" y="4495800"/>
            <a:ext cx="7620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4572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90"/>
                </a:solidFill>
              </a:rPr>
              <a:t>… 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4343400"/>
            <a:ext cx="6248400" cy="1219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19400" y="39624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raining set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53200" y="41148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est set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402638" cy="990600"/>
          </a:xfrm>
          <a:noFill/>
          <a:ln/>
        </p:spPr>
        <p:txBody>
          <a:bodyPr lIns="92075" tIns="46038" rIns="92075" bIns="46038"/>
          <a:lstStyle/>
          <a:p>
            <a:r>
              <a:rPr lang="en-US" sz="4000" dirty="0" smtClean="0"/>
              <a:t>Cross validation</a:t>
            </a:r>
            <a:endParaRPr lang="en-US" dirty="0"/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458200" cy="5867400"/>
          </a:xfrm>
          <a:noFill/>
          <a:ln/>
        </p:spPr>
        <p:txBody>
          <a:bodyPr lIns="92075" tIns="46038" rIns="92075" bIns="46038"/>
          <a:lstStyle/>
          <a:p>
            <a:pPr algn="just">
              <a:lnSpc>
                <a:spcPct val="120000"/>
              </a:lnSpc>
            </a:pPr>
            <a:r>
              <a:rPr lang="en-US" sz="2800" dirty="0"/>
              <a:t>Partition data into </a:t>
            </a:r>
            <a:r>
              <a:rPr lang="en-US" sz="2800" b="1" dirty="0">
                <a:solidFill>
                  <a:schemeClr val="accent2"/>
                </a:solidFill>
              </a:rPr>
              <a:t>k</a:t>
            </a:r>
            <a:r>
              <a:rPr lang="en-US" sz="2800" dirty="0"/>
              <a:t> disjoint subsets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solidFill>
                  <a:schemeClr val="accent2"/>
                </a:solidFill>
              </a:rPr>
              <a:t>k</a:t>
            </a:r>
            <a:r>
              <a:rPr lang="en-US" sz="2800" dirty="0"/>
              <a:t>-fold: </a:t>
            </a:r>
            <a:endParaRPr lang="en-US" sz="2800" dirty="0" smtClean="0"/>
          </a:p>
          <a:p>
            <a:pPr lvl="1" algn="just">
              <a:lnSpc>
                <a:spcPct val="120000"/>
              </a:lnSpc>
            </a:pPr>
            <a:r>
              <a:rPr lang="en-US" sz="2400" b="1" dirty="0" smtClean="0"/>
              <a:t>train</a:t>
            </a:r>
            <a:r>
              <a:rPr lang="en-US" sz="2400" dirty="0" smtClean="0"/>
              <a:t> </a:t>
            </a:r>
            <a:r>
              <a:rPr lang="en-US" sz="2400" dirty="0"/>
              <a:t>on </a:t>
            </a:r>
            <a:r>
              <a:rPr lang="en-US" sz="2400" b="1" dirty="0">
                <a:solidFill>
                  <a:schemeClr val="accent2"/>
                </a:solidFill>
              </a:rPr>
              <a:t>k-1</a:t>
            </a:r>
            <a:r>
              <a:rPr lang="en-US" sz="2400" dirty="0"/>
              <a:t> </a:t>
            </a:r>
            <a:r>
              <a:rPr lang="en-US" sz="2400" dirty="0" smtClean="0"/>
              <a:t>partitions</a:t>
            </a:r>
          </a:p>
          <a:p>
            <a:pPr lvl="1" algn="just">
              <a:lnSpc>
                <a:spcPct val="120000"/>
              </a:lnSpc>
            </a:pPr>
            <a:r>
              <a:rPr lang="en-US" sz="2400" b="1" dirty="0" smtClean="0"/>
              <a:t>test</a:t>
            </a:r>
            <a:r>
              <a:rPr lang="en-US" sz="2400" dirty="0" smtClean="0"/>
              <a:t> </a:t>
            </a:r>
            <a:r>
              <a:rPr lang="en-US" sz="2400" dirty="0"/>
              <a:t>on the remaining </a:t>
            </a:r>
            <a:r>
              <a:rPr lang="en-US" sz="2400" dirty="0" smtClean="0"/>
              <a:t>one</a:t>
            </a:r>
          </a:p>
          <a:p>
            <a:pPr lvl="1" algn="just">
              <a:lnSpc>
                <a:spcPct val="120000"/>
              </a:lnSpc>
            </a:pPr>
            <a:endParaRPr lang="en-US" sz="2400" dirty="0"/>
          </a:p>
          <a:p>
            <a:pPr lvl="1" algn="just">
              <a:lnSpc>
                <a:spcPct val="120000"/>
              </a:lnSpc>
            </a:pPr>
            <a:endParaRPr lang="en-US" sz="2400" dirty="0" smtClean="0"/>
          </a:p>
          <a:p>
            <a:pPr lvl="1" algn="just">
              <a:lnSpc>
                <a:spcPct val="120000"/>
              </a:lnSpc>
            </a:pPr>
            <a:endParaRPr lang="en-US" sz="2400" dirty="0"/>
          </a:p>
          <a:p>
            <a:pPr lvl="1" algn="just">
              <a:lnSpc>
                <a:spcPct val="120000"/>
              </a:lnSpc>
            </a:pPr>
            <a:endParaRPr lang="en-US" sz="2400" dirty="0" smtClean="0"/>
          </a:p>
          <a:p>
            <a:pPr lvl="1" algn="just">
              <a:lnSpc>
                <a:spcPct val="120000"/>
              </a:lnSpc>
            </a:pPr>
            <a:endParaRPr lang="en-US" sz="2400" dirty="0"/>
          </a:p>
          <a:p>
            <a:pPr algn="just">
              <a:lnSpc>
                <a:spcPct val="120000"/>
              </a:lnSpc>
            </a:pPr>
            <a:r>
              <a:rPr lang="en-US" sz="2800" b="1" dirty="0"/>
              <a:t>Leave-one-</a:t>
            </a:r>
            <a:r>
              <a:rPr lang="en-US" sz="2800" b="1" dirty="0" smtClean="0"/>
              <a:t>out Cross validation</a:t>
            </a:r>
          </a:p>
          <a:p>
            <a:pPr lvl="1" algn="just">
              <a:lnSpc>
                <a:spcPct val="120000"/>
              </a:lnSpc>
            </a:pPr>
            <a:r>
              <a:rPr lang="en-US" sz="2400" dirty="0" smtClean="0"/>
              <a:t>Special case where </a:t>
            </a:r>
            <a:r>
              <a:rPr lang="en-US" sz="2400" b="1" dirty="0">
                <a:solidFill>
                  <a:schemeClr val="accent2"/>
                </a:solidFill>
              </a:rPr>
              <a:t>k=</a:t>
            </a:r>
            <a:r>
              <a:rPr lang="en-US" sz="2400" b="1" dirty="0" smtClean="0">
                <a:solidFill>
                  <a:schemeClr val="accent2"/>
                </a:solidFill>
              </a:rPr>
              <a:t>n (n is the size of the dataset)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3048000"/>
            <a:ext cx="73152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Original Data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143000" y="4572000"/>
            <a:ext cx="7620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362200" y="4572000"/>
            <a:ext cx="7620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81400" y="4572000"/>
            <a:ext cx="7620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019800" y="4572000"/>
            <a:ext cx="7620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k</a:t>
            </a:r>
            <a:r>
              <a:rPr lang="en-US" sz="2400" dirty="0" smtClean="0"/>
              <a:t>-1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7391400" y="4495800"/>
            <a:ext cx="7620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4572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90"/>
                </a:solidFill>
              </a:rPr>
              <a:t>… 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4343400"/>
            <a:ext cx="6248400" cy="1219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19400" y="39624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raining set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53200" y="41148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est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119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02638" cy="990600"/>
          </a:xfrm>
          <a:noFill/>
          <a:ln/>
        </p:spPr>
        <p:txBody>
          <a:bodyPr lIns="92075" tIns="46038" rIns="92075" bIns="46038"/>
          <a:lstStyle/>
          <a:p>
            <a:r>
              <a:rPr lang="en-US" sz="4000" dirty="0" smtClean="0"/>
              <a:t>Bootstrapping</a:t>
            </a:r>
            <a:endParaRPr lang="en-US" dirty="0"/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610600" cy="5105400"/>
          </a:xfrm>
          <a:noFill/>
          <a:ln/>
        </p:spPr>
        <p:txBody>
          <a:bodyPr lIns="92075" tIns="46038" rIns="92075" bIns="46038"/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Samples </a:t>
            </a:r>
            <a:r>
              <a:rPr lang="en-US" sz="2800" dirty="0"/>
              <a:t>the given training </a:t>
            </a:r>
            <a:r>
              <a:rPr lang="en-US" sz="2800" dirty="0" smtClean="0"/>
              <a:t>examples uniformly </a:t>
            </a:r>
            <a:r>
              <a:rPr lang="en-US" sz="2800" i="1" dirty="0"/>
              <a:t>with replacement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/>
              <a:t>each </a:t>
            </a:r>
            <a:r>
              <a:rPr lang="en-US" sz="2400" dirty="0"/>
              <a:t>time a </a:t>
            </a:r>
            <a:r>
              <a:rPr lang="en-US" sz="2400" dirty="0" smtClean="0"/>
              <a:t>example is </a:t>
            </a:r>
            <a:r>
              <a:rPr lang="en-US" sz="2400" dirty="0"/>
              <a:t>selected, it is equally likely to be selected again and re-added to the training set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Several </a:t>
            </a:r>
            <a:r>
              <a:rPr lang="en-US" sz="2800" dirty="0" err="1"/>
              <a:t>boostrap</a:t>
            </a:r>
            <a:r>
              <a:rPr lang="en-US" sz="2800" dirty="0"/>
              <a:t> </a:t>
            </a:r>
            <a:r>
              <a:rPr lang="en-US" sz="2800" dirty="0" smtClean="0"/>
              <a:t>methods available in the literature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A</a:t>
            </a:r>
            <a:r>
              <a:rPr lang="en-US" sz="2800" dirty="0" smtClean="0"/>
              <a:t> </a:t>
            </a:r>
            <a:r>
              <a:rPr lang="en-US" sz="2800" dirty="0"/>
              <a:t>common one is </a:t>
            </a:r>
            <a:r>
              <a:rPr lang="en-US" sz="2800" b="1" dirty="0"/>
              <a:t>.632 </a:t>
            </a:r>
            <a:r>
              <a:rPr lang="en-US" sz="2800" b="1" dirty="0" smtClean="0"/>
              <a:t>bootstrap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296113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02638" cy="9906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120000"/>
              </a:lnSpc>
            </a:pPr>
            <a:r>
              <a:rPr lang="en-US" sz="4000" b="1" dirty="0"/>
              <a:t>.632 bootstrap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14400"/>
            <a:ext cx="8077200" cy="5638800"/>
          </a:xfrm>
          <a:noFill/>
          <a:ln/>
        </p:spPr>
        <p:txBody>
          <a:bodyPr lIns="92075" tIns="46038" rIns="92075" bIns="46038"/>
          <a:lstStyle/>
          <a:p>
            <a:pPr algn="just">
              <a:lnSpc>
                <a:spcPct val="150000"/>
              </a:lnSpc>
            </a:pPr>
            <a:r>
              <a:rPr lang="en-US" sz="2600" dirty="0">
                <a:latin typeface="Arial"/>
                <a:cs typeface="Arial"/>
              </a:rPr>
              <a:t>D</a:t>
            </a:r>
            <a:r>
              <a:rPr lang="en-US" sz="2600" dirty="0" smtClean="0">
                <a:latin typeface="Arial"/>
                <a:cs typeface="Arial"/>
              </a:rPr>
              <a:t>ata set: </a:t>
            </a:r>
            <a:r>
              <a:rPr lang="en-US" sz="2600" i="1" dirty="0" smtClean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lang="en-US" sz="2600" dirty="0" smtClean="0">
                <a:solidFill>
                  <a:srgbClr val="000090"/>
                </a:solidFill>
                <a:latin typeface="Arial"/>
                <a:cs typeface="Arial"/>
              </a:rPr>
              <a:t> examples</a:t>
            </a:r>
          </a:p>
          <a:p>
            <a:pPr algn="just">
              <a:lnSpc>
                <a:spcPct val="150000"/>
              </a:lnSpc>
            </a:pPr>
            <a:r>
              <a:rPr lang="en-US" sz="2600" dirty="0" smtClean="0">
                <a:latin typeface="Arial"/>
                <a:cs typeface="Arial"/>
              </a:rPr>
              <a:t>Sample data set </a:t>
            </a:r>
            <a:r>
              <a:rPr lang="en-US" sz="2600" i="1" dirty="0" smtClean="0">
                <a:solidFill>
                  <a:srgbClr val="000090"/>
                </a:solidFill>
                <a:latin typeface="Arial"/>
                <a:cs typeface="Arial"/>
              </a:rPr>
              <a:t>n </a:t>
            </a:r>
            <a:r>
              <a:rPr lang="en-US" sz="2600" dirty="0" smtClean="0">
                <a:latin typeface="Arial"/>
                <a:cs typeface="Arial"/>
              </a:rPr>
              <a:t>times</a:t>
            </a:r>
            <a:r>
              <a:rPr lang="en-US" sz="2600" i="1" dirty="0" smtClean="0">
                <a:latin typeface="Arial"/>
                <a:cs typeface="Arial"/>
              </a:rPr>
              <a:t> </a:t>
            </a:r>
            <a:r>
              <a:rPr lang="en-US" sz="2600" i="1" dirty="0">
                <a:latin typeface="Arial"/>
                <a:cs typeface="Arial"/>
              </a:rPr>
              <a:t>with </a:t>
            </a:r>
            <a:r>
              <a:rPr lang="en-US" sz="2600" i="1" dirty="0" smtClean="0">
                <a:latin typeface="Arial"/>
                <a:cs typeface="Arial"/>
              </a:rPr>
              <a:t>replacement </a:t>
            </a:r>
          </a:p>
          <a:p>
            <a:pPr algn="just">
              <a:lnSpc>
                <a:spcPct val="150000"/>
              </a:lnSpc>
            </a:pPr>
            <a:r>
              <a:rPr lang="en-US" sz="2600" dirty="0" smtClean="0">
                <a:latin typeface="Arial"/>
                <a:cs typeface="Arial"/>
              </a:rPr>
              <a:t>Result: training </a:t>
            </a:r>
            <a:r>
              <a:rPr lang="en-US" sz="2600" dirty="0">
                <a:latin typeface="Arial"/>
                <a:cs typeface="Arial"/>
              </a:rPr>
              <a:t>set of </a:t>
            </a:r>
            <a:r>
              <a:rPr lang="en-US" sz="2600" i="1" dirty="0" smtClean="0">
                <a:solidFill>
                  <a:srgbClr val="000090"/>
                </a:solidFill>
                <a:latin typeface="Arial"/>
                <a:cs typeface="Arial"/>
              </a:rPr>
              <a:t>n </a:t>
            </a:r>
            <a:r>
              <a:rPr lang="en-US" sz="2600" dirty="0" smtClean="0">
                <a:latin typeface="Arial"/>
                <a:cs typeface="Arial"/>
              </a:rPr>
              <a:t>examples</a:t>
            </a:r>
          </a:p>
          <a:p>
            <a:pPr algn="just">
              <a:lnSpc>
                <a:spcPct val="150000"/>
              </a:lnSpc>
            </a:pPr>
            <a:r>
              <a:rPr lang="en-US" sz="2600" dirty="0" smtClean="0">
                <a:latin typeface="Arial"/>
                <a:cs typeface="Arial"/>
              </a:rPr>
              <a:t>Test set: data examples that </a:t>
            </a:r>
            <a:r>
              <a:rPr lang="en-US" sz="2600" dirty="0">
                <a:latin typeface="Arial"/>
                <a:cs typeface="Arial"/>
              </a:rPr>
              <a:t>did not make </a:t>
            </a:r>
            <a:r>
              <a:rPr lang="en-US" sz="2600" dirty="0" smtClean="0">
                <a:latin typeface="Arial"/>
                <a:cs typeface="Arial"/>
              </a:rPr>
              <a:t>it to </a:t>
            </a:r>
            <a:r>
              <a:rPr lang="en-US" sz="2600" dirty="0">
                <a:latin typeface="Arial"/>
                <a:cs typeface="Arial"/>
              </a:rPr>
              <a:t>the training </a:t>
            </a:r>
            <a:r>
              <a:rPr lang="en-US" sz="2600" dirty="0" smtClean="0">
                <a:latin typeface="Arial"/>
                <a:cs typeface="Arial"/>
              </a:rPr>
              <a:t>set</a:t>
            </a:r>
          </a:p>
          <a:p>
            <a:pPr algn="just">
              <a:lnSpc>
                <a:spcPct val="150000"/>
              </a:lnSpc>
            </a:pPr>
            <a:r>
              <a:rPr lang="en-US" sz="2600" b="1" dirty="0" smtClean="0">
                <a:solidFill>
                  <a:srgbClr val="000090"/>
                </a:solidFill>
                <a:latin typeface="Arial"/>
                <a:cs typeface="Arial"/>
              </a:rPr>
              <a:t>63.2</a:t>
            </a:r>
            <a:r>
              <a:rPr lang="en-US" sz="2600" b="1" dirty="0">
                <a:solidFill>
                  <a:srgbClr val="000090"/>
                </a:solidFill>
                <a:latin typeface="Arial"/>
                <a:cs typeface="Arial"/>
              </a:rPr>
              <a:t>% </a:t>
            </a:r>
            <a:r>
              <a:rPr lang="en-US" sz="2600" dirty="0">
                <a:latin typeface="Arial"/>
                <a:cs typeface="Arial"/>
              </a:rPr>
              <a:t>of the original data will end up in the </a:t>
            </a:r>
            <a:r>
              <a:rPr lang="en-US" sz="2600" dirty="0" smtClean="0">
                <a:latin typeface="Arial"/>
                <a:cs typeface="Arial"/>
              </a:rPr>
              <a:t>bootstrap </a:t>
            </a:r>
            <a:r>
              <a:rPr lang="en-US" sz="2600" dirty="0">
                <a:latin typeface="Arial"/>
                <a:cs typeface="Arial"/>
              </a:rPr>
              <a:t>and </a:t>
            </a:r>
            <a:r>
              <a:rPr lang="en-US" sz="2600" b="1" dirty="0" smtClean="0">
                <a:solidFill>
                  <a:srgbClr val="000090"/>
                </a:solidFill>
                <a:latin typeface="Arial"/>
                <a:cs typeface="Arial"/>
              </a:rPr>
              <a:t>36.8</a:t>
            </a:r>
            <a:r>
              <a:rPr lang="en-US" sz="2600" b="1" dirty="0">
                <a:solidFill>
                  <a:srgbClr val="000090"/>
                </a:solidFill>
                <a:latin typeface="Arial"/>
                <a:cs typeface="Arial"/>
              </a:rPr>
              <a:t>%</a:t>
            </a:r>
            <a:r>
              <a:rPr lang="en-US" sz="2600" dirty="0">
                <a:latin typeface="Arial"/>
                <a:cs typeface="Arial"/>
              </a:rPr>
              <a:t> will form the test </a:t>
            </a:r>
            <a:r>
              <a:rPr lang="en-US" sz="2600" dirty="0" smtClean="0">
                <a:latin typeface="Arial"/>
                <a:cs typeface="Arial"/>
              </a:rPr>
              <a:t>set</a:t>
            </a:r>
            <a:endParaRPr lang="en-US" sz="2600" dirty="0">
              <a:latin typeface="Arial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smtClean="0">
                <a:latin typeface="Arial"/>
                <a:cs typeface="Arial"/>
              </a:rPr>
              <a:t>Procedure is repeated </a:t>
            </a:r>
            <a:r>
              <a:rPr lang="en-US" sz="2600" b="1" dirty="0" smtClean="0">
                <a:solidFill>
                  <a:srgbClr val="000090"/>
                </a:solidFill>
                <a:latin typeface="Arial"/>
                <a:cs typeface="Arial"/>
              </a:rPr>
              <a:t>k</a:t>
            </a:r>
            <a:r>
              <a:rPr lang="en-US" sz="26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600" dirty="0" smtClean="0">
                <a:latin typeface="Arial"/>
                <a:cs typeface="Arial"/>
              </a:rPr>
              <a:t>times</a:t>
            </a:r>
            <a:endParaRPr lang="en-US" sz="2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09062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02638" cy="9906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120000"/>
              </a:lnSpc>
            </a:pPr>
            <a:r>
              <a:rPr lang="en-US" sz="4000" b="1" dirty="0"/>
              <a:t>.632 bootstrap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8077200" cy="4038600"/>
          </a:xfrm>
          <a:noFill/>
          <a:ln/>
        </p:spPr>
        <p:txBody>
          <a:bodyPr lIns="92075" tIns="46038" rIns="92075" bIns="46038"/>
          <a:lstStyle/>
          <a:p>
            <a:pPr algn="just">
              <a:lnSpc>
                <a:spcPct val="200000"/>
              </a:lnSpc>
            </a:pPr>
            <a:r>
              <a:rPr lang="en-US" sz="2600" dirty="0" smtClean="0">
                <a:latin typeface="Arial"/>
                <a:cs typeface="Arial"/>
              </a:rPr>
              <a:t>Chance that an instance will not be picked for the training set:</a:t>
            </a:r>
          </a:p>
          <a:p>
            <a:pPr lvl="1" algn="just">
              <a:lnSpc>
                <a:spcPct val="200000"/>
              </a:lnSpc>
            </a:pPr>
            <a:r>
              <a:rPr lang="en-US" sz="2200" dirty="0" smtClean="0">
                <a:latin typeface="Arial"/>
                <a:cs typeface="Arial"/>
              </a:rPr>
              <a:t>Probability to be picked each time:  1 / n</a:t>
            </a:r>
          </a:p>
          <a:p>
            <a:pPr lvl="1" algn="just">
              <a:lnSpc>
                <a:spcPct val="200000"/>
              </a:lnSpc>
            </a:pPr>
            <a:r>
              <a:rPr lang="en-US" sz="2200" dirty="0" smtClean="0">
                <a:latin typeface="Arial"/>
                <a:cs typeface="Arial"/>
              </a:rPr>
              <a:t>Probability not to be picked: 1 – 1 / n</a:t>
            </a:r>
          </a:p>
          <a:p>
            <a:pPr algn="just">
              <a:lnSpc>
                <a:spcPct val="200000"/>
              </a:lnSpc>
            </a:pPr>
            <a:r>
              <a:rPr lang="en-US" sz="2600" dirty="0" smtClean="0">
                <a:latin typeface="Arial"/>
                <a:cs typeface="Arial"/>
              </a:rPr>
              <a:t>Probability NOT to be picked after n times: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600" dirty="0" smtClean="0">
                <a:latin typeface="Arial"/>
                <a:cs typeface="Arial"/>
              </a:rPr>
              <a:t>(1 – 1/n)</a:t>
            </a:r>
            <a:r>
              <a:rPr lang="en-US" sz="2600" baseline="30000" dirty="0" smtClean="0">
                <a:latin typeface="Arial"/>
                <a:cs typeface="Arial"/>
              </a:rPr>
              <a:t>n</a:t>
            </a:r>
            <a:r>
              <a:rPr lang="en-US" sz="2600" dirty="0" smtClean="0">
                <a:latin typeface="Arial"/>
                <a:cs typeface="Arial"/>
              </a:rPr>
              <a:t> = e</a:t>
            </a:r>
            <a:r>
              <a:rPr lang="en-US" sz="2600" baseline="30000" dirty="0" smtClean="0">
                <a:latin typeface="Arial"/>
                <a:cs typeface="Arial"/>
              </a:rPr>
              <a:t>-1</a:t>
            </a:r>
            <a:r>
              <a:rPr lang="en-US" sz="2600" dirty="0" smtClean="0">
                <a:latin typeface="Arial"/>
                <a:cs typeface="Arial"/>
              </a:rPr>
              <a:t> = 0.368</a:t>
            </a:r>
            <a:endParaRPr lang="en-US" sz="2200" dirty="0">
              <a:latin typeface="Arial"/>
              <a:cs typeface="Arial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endParaRPr lang="en-US" sz="22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08338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533400"/>
          </a:xfrm>
        </p:spPr>
        <p:txBody>
          <a:bodyPr/>
          <a:lstStyle/>
          <a:p>
            <a:r>
              <a:rPr lang="en-US" sz="4000" dirty="0"/>
              <a:t>ROC (Receiver Operating Characteristic)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36637"/>
            <a:ext cx="8305800" cy="4830763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2800" dirty="0"/>
              <a:t>Developed in 1950s for signal detection theory to analyze noisy signals </a:t>
            </a:r>
          </a:p>
          <a:p>
            <a:pPr lvl="1" algn="just">
              <a:lnSpc>
                <a:spcPct val="120000"/>
              </a:lnSpc>
            </a:pPr>
            <a:r>
              <a:rPr lang="en-US" sz="2400" dirty="0"/>
              <a:t>Characterize the trade-off between positive hits and false </a:t>
            </a:r>
            <a:r>
              <a:rPr lang="en-US" sz="2400" dirty="0" smtClean="0"/>
              <a:t>alarms</a:t>
            </a:r>
            <a:endParaRPr lang="en-US" sz="2400" dirty="0"/>
          </a:p>
          <a:p>
            <a:pPr algn="just">
              <a:lnSpc>
                <a:spcPct val="120000"/>
              </a:lnSpc>
            </a:pPr>
            <a:r>
              <a:rPr lang="en-US" sz="2800" b="1" dirty="0"/>
              <a:t>ROC</a:t>
            </a:r>
            <a:r>
              <a:rPr lang="en-US" sz="2800" dirty="0"/>
              <a:t> curve plots </a:t>
            </a:r>
            <a:r>
              <a:rPr lang="en-US" sz="2800" b="1" dirty="0" smtClean="0">
                <a:solidFill>
                  <a:schemeClr val="accent2"/>
                </a:solidFill>
              </a:rPr>
              <a:t>TPR (or sensitivity)</a:t>
            </a:r>
            <a:r>
              <a:rPr lang="en-US" sz="2800" dirty="0" smtClean="0"/>
              <a:t> </a:t>
            </a:r>
            <a:r>
              <a:rPr lang="en-US" sz="2800" dirty="0"/>
              <a:t>(on the </a:t>
            </a:r>
            <a:r>
              <a:rPr lang="en-US" sz="2800" b="1" dirty="0">
                <a:solidFill>
                  <a:schemeClr val="accent2"/>
                </a:solidFill>
              </a:rPr>
              <a:t>y</a:t>
            </a:r>
            <a:r>
              <a:rPr lang="en-US" sz="2800" dirty="0"/>
              <a:t>-axis) against </a:t>
            </a:r>
            <a:r>
              <a:rPr lang="en-US" sz="2800" b="1" dirty="0" smtClean="0">
                <a:solidFill>
                  <a:schemeClr val="accent2"/>
                </a:solidFill>
              </a:rPr>
              <a:t>FPR (or 1-specificity)</a:t>
            </a:r>
            <a:r>
              <a:rPr lang="en-US" sz="2800" dirty="0" smtClean="0"/>
              <a:t> </a:t>
            </a:r>
            <a:r>
              <a:rPr lang="en-US" sz="2800" dirty="0"/>
              <a:t>(on the </a:t>
            </a:r>
            <a:r>
              <a:rPr lang="en-US" sz="2800" b="1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-axis)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326621"/>
              </p:ext>
            </p:extLst>
          </p:nvPr>
        </p:nvGraphicFramePr>
        <p:xfrm>
          <a:off x="914399" y="4495800"/>
          <a:ext cx="235974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19" name="Equation" r:id="rId3" imgW="1015920" imgH="393480" progId="Equation.3">
                  <p:embed/>
                </p:oleObj>
              </mc:Choice>
              <mc:Fallback>
                <p:oleObj name="Equation" r:id="rId3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399" y="4495800"/>
                        <a:ext cx="2359741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479479"/>
              </p:ext>
            </p:extLst>
          </p:nvPr>
        </p:nvGraphicFramePr>
        <p:xfrm>
          <a:off x="914400" y="5715000"/>
          <a:ext cx="2217174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20" name="Equation" r:id="rId5" imgW="1041120" imgH="393480" progId="Equation.3">
                  <p:embed/>
                </p:oleObj>
              </mc:Choice>
              <mc:Fallback>
                <p:oleObj name="Equation" r:id="rId5" imgW="1041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715000"/>
                        <a:ext cx="2217174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276497"/>
              </p:ext>
            </p:extLst>
          </p:nvPr>
        </p:nvGraphicFramePr>
        <p:xfrm>
          <a:off x="4800600" y="4526280"/>
          <a:ext cx="4191000" cy="2255520"/>
        </p:xfrm>
        <a:graphic>
          <a:graphicData uri="http://schemas.openxmlformats.org/drawingml/2006/table">
            <a:tbl>
              <a:tblPr/>
              <a:tblGrid>
                <a:gridCol w="1047750"/>
                <a:gridCol w="1047750"/>
                <a:gridCol w="1047750"/>
                <a:gridCol w="1047750"/>
              </a:tblGrid>
              <a:tr h="4015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049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7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7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64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" y="228600"/>
            <a:ext cx="9067800" cy="781050"/>
          </a:xfrm>
        </p:spPr>
        <p:txBody>
          <a:bodyPr/>
          <a:lstStyle/>
          <a:p>
            <a:r>
              <a:rPr lang="en-US" dirty="0" smtClean="0"/>
              <a:t>Many possible separating </a:t>
            </a:r>
            <a:r>
              <a:rPr lang="en-US" b="0" dirty="0" err="1" smtClean="0"/>
              <a:t>hyperplanes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979863" y="4176713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532063" y="384810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255838" y="403860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708275" y="407670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889250" y="373380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013325" y="4595813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322513" y="4238625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679825" y="4238625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835275" y="4378325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663950" y="4056063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965450" y="4105275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040063" y="4410075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249613" y="3929063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2898775" y="4281488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2517775" y="417195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4598988" y="4429125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3932238" y="2590800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4313238" y="2686050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2451100" y="15240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3013075" y="20955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2965450" y="233362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2832100" y="157162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4794250" y="287655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4632325" y="240982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4470400" y="26670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3613150" y="237172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4165600" y="24384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4537075" y="298132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4252913" y="4606925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3779838" y="4627563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3346450" y="445770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2570163" y="4348163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2746375" y="2376488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3265488" y="2338388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5056188" y="2424113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3009900" y="2636838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5213350" y="2547938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3587750" y="281305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3255963" y="2800350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02" name="Text Box 42"/>
          <p:cNvSpPr txBox="1">
            <a:spLocks noChangeArrowheads="1"/>
          </p:cNvSpPr>
          <p:nvPr/>
        </p:nvSpPr>
        <p:spPr bwMode="auto">
          <a:xfrm>
            <a:off x="5141913" y="3028950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4203700" y="3036888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04" name="Text Box 44"/>
          <p:cNvSpPr txBox="1">
            <a:spLocks noChangeArrowheads="1"/>
          </p:cNvSpPr>
          <p:nvPr/>
        </p:nvSpPr>
        <p:spPr bwMode="auto">
          <a:xfrm>
            <a:off x="3313113" y="2005013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05" name="Text Box 45"/>
          <p:cNvSpPr txBox="1">
            <a:spLocks noChangeArrowheads="1"/>
          </p:cNvSpPr>
          <p:nvPr/>
        </p:nvSpPr>
        <p:spPr bwMode="auto">
          <a:xfrm>
            <a:off x="2989263" y="1795463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2336800" y="20574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4408488" y="2143125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08" name="Text Box 48"/>
          <p:cNvSpPr txBox="1">
            <a:spLocks noChangeArrowheads="1"/>
          </p:cNvSpPr>
          <p:nvPr/>
        </p:nvSpPr>
        <p:spPr bwMode="auto">
          <a:xfrm>
            <a:off x="4084638" y="1933575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09" name="Text Box 49"/>
          <p:cNvSpPr txBox="1">
            <a:spLocks noChangeArrowheads="1"/>
          </p:cNvSpPr>
          <p:nvPr/>
        </p:nvSpPr>
        <p:spPr bwMode="auto">
          <a:xfrm>
            <a:off x="3867150" y="27940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10" name="Text Box 50"/>
          <p:cNvSpPr txBox="1">
            <a:spLocks noChangeArrowheads="1"/>
          </p:cNvSpPr>
          <p:nvPr/>
        </p:nvSpPr>
        <p:spPr bwMode="auto">
          <a:xfrm>
            <a:off x="2243138" y="1755775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11" name="Text Box 51"/>
          <p:cNvSpPr txBox="1">
            <a:spLocks noChangeArrowheads="1"/>
          </p:cNvSpPr>
          <p:nvPr/>
        </p:nvSpPr>
        <p:spPr bwMode="auto">
          <a:xfrm>
            <a:off x="4100513" y="2841625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87444" name="Line 52"/>
          <p:cNvSpPr>
            <a:spLocks noChangeShapeType="1"/>
          </p:cNvSpPr>
          <p:nvPr/>
        </p:nvSpPr>
        <p:spPr bwMode="auto">
          <a:xfrm>
            <a:off x="1524001" y="2286000"/>
            <a:ext cx="46482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5413" name="Text Box 53"/>
          <p:cNvSpPr txBox="1">
            <a:spLocks noChangeArrowheads="1"/>
          </p:cNvSpPr>
          <p:nvPr/>
        </p:nvSpPr>
        <p:spPr bwMode="auto">
          <a:xfrm>
            <a:off x="4364038" y="4117975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414" name="Text Box 54"/>
          <p:cNvSpPr txBox="1">
            <a:spLocks noChangeArrowheads="1"/>
          </p:cNvSpPr>
          <p:nvPr/>
        </p:nvSpPr>
        <p:spPr bwMode="auto">
          <a:xfrm>
            <a:off x="2460625" y="212407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15" name="Text Box 55"/>
          <p:cNvSpPr txBox="1">
            <a:spLocks noChangeArrowheads="1"/>
          </p:cNvSpPr>
          <p:nvPr/>
        </p:nvSpPr>
        <p:spPr bwMode="auto">
          <a:xfrm>
            <a:off x="2555875" y="193357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16" name="Text Box 56"/>
          <p:cNvSpPr txBox="1">
            <a:spLocks noChangeArrowheads="1"/>
          </p:cNvSpPr>
          <p:nvPr/>
        </p:nvSpPr>
        <p:spPr bwMode="auto">
          <a:xfrm>
            <a:off x="2703513" y="1947863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17" name="Text Box 57"/>
          <p:cNvSpPr txBox="1">
            <a:spLocks noChangeArrowheads="1"/>
          </p:cNvSpPr>
          <p:nvPr/>
        </p:nvSpPr>
        <p:spPr bwMode="auto">
          <a:xfrm>
            <a:off x="1943100" y="1874838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87452" name="Text Box 60"/>
          <p:cNvSpPr txBox="1">
            <a:spLocks noChangeArrowheads="1"/>
          </p:cNvSpPr>
          <p:nvPr/>
        </p:nvSpPr>
        <p:spPr bwMode="auto">
          <a:xfrm>
            <a:off x="838200" y="5562600"/>
            <a:ext cx="45275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Which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hyperplane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 to choose?</a:t>
            </a: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87453" name="Line 61"/>
          <p:cNvSpPr>
            <a:spLocks noChangeShapeType="1"/>
          </p:cNvSpPr>
          <p:nvPr/>
        </p:nvSpPr>
        <p:spPr bwMode="auto">
          <a:xfrm>
            <a:off x="1333500" y="3021013"/>
            <a:ext cx="5429250" cy="122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8" name="Line 52"/>
          <p:cNvSpPr>
            <a:spLocks noChangeShapeType="1"/>
          </p:cNvSpPr>
          <p:nvPr/>
        </p:nvSpPr>
        <p:spPr bwMode="auto">
          <a:xfrm>
            <a:off x="1295400" y="3505200"/>
            <a:ext cx="5562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" name="Line 52"/>
          <p:cNvSpPr>
            <a:spLocks noChangeShapeType="1"/>
          </p:cNvSpPr>
          <p:nvPr/>
        </p:nvSpPr>
        <p:spPr bwMode="auto">
          <a:xfrm flipV="1">
            <a:off x="1371600" y="3429000"/>
            <a:ext cx="5257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9782961"/>
      </p:ext>
    </p:extLst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8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44" grpId="0" animBg="1"/>
      <p:bldP spid="187452" grpId="0"/>
      <p:bldP spid="187453" grpId="0" animBg="1"/>
      <p:bldP spid="68" grpId="0" animBg="1"/>
      <p:bldP spid="6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533400"/>
          </a:xfrm>
        </p:spPr>
        <p:txBody>
          <a:bodyPr/>
          <a:lstStyle/>
          <a:p>
            <a:r>
              <a:rPr lang="en-US" sz="4000" dirty="0"/>
              <a:t>ROC (Receiver Operating Characteristic)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lang="en-US" dirty="0" smtClean="0"/>
              <a:t>Performance </a:t>
            </a:r>
            <a:r>
              <a:rPr lang="en-US" dirty="0"/>
              <a:t>of each classifier represented as a point on the </a:t>
            </a:r>
            <a:r>
              <a:rPr lang="en-US" b="1" dirty="0"/>
              <a:t>ROC</a:t>
            </a:r>
            <a:r>
              <a:rPr lang="en-US" dirty="0"/>
              <a:t> </a:t>
            </a:r>
            <a:r>
              <a:rPr lang="en-US" dirty="0" smtClean="0"/>
              <a:t>curve</a:t>
            </a:r>
            <a:endParaRPr lang="en-US" dirty="0"/>
          </a:p>
          <a:p>
            <a:pPr lvl="1" algn="just">
              <a:lnSpc>
                <a:spcPct val="120000"/>
              </a:lnSpc>
            </a:pPr>
            <a:r>
              <a:rPr lang="en-US" dirty="0"/>
              <a:t>changing the threshold of algorithm, sample </a:t>
            </a:r>
            <a:r>
              <a:rPr lang="en-US" dirty="0" smtClean="0"/>
              <a:t>distribution, </a:t>
            </a:r>
            <a:r>
              <a:rPr lang="en-US" dirty="0"/>
              <a:t>or cost matrix </a:t>
            </a:r>
            <a:r>
              <a:rPr lang="en-US" dirty="0" smtClean="0"/>
              <a:t>=&gt; changes </a:t>
            </a:r>
            <a:r>
              <a:rPr lang="en-US" dirty="0"/>
              <a:t>the location of the point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22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/>
              <a:t>ROC Curve</a:t>
            </a:r>
          </a:p>
        </p:txBody>
      </p:sp>
      <p:pic>
        <p:nvPicPr>
          <p:cNvPr id="976899" name="Picture 3"/>
          <p:cNvPicPr>
            <a:picLocks noChangeAspect="1" noChangeArrowheads="1"/>
          </p:cNvPicPr>
          <p:nvPr/>
        </p:nvPicPr>
        <p:blipFill>
          <a:blip r:embed="rId2" cstate="print"/>
          <a:srcRect l="4286" r="5714"/>
          <a:stretch>
            <a:fillRect/>
          </a:stretch>
        </p:blipFill>
        <p:spPr bwMode="auto">
          <a:xfrm>
            <a:off x="0" y="1828800"/>
            <a:ext cx="4343400" cy="3619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76905" name="Text Box 9"/>
          <p:cNvSpPr txBox="1">
            <a:spLocks noChangeArrowheads="1"/>
          </p:cNvSpPr>
          <p:nvPr/>
        </p:nvSpPr>
        <p:spPr bwMode="auto">
          <a:xfrm>
            <a:off x="152400" y="890081"/>
            <a:ext cx="8915400" cy="938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-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b="1" dirty="0">
                <a:solidFill>
                  <a:schemeClr val="accent2"/>
                </a:solidFill>
              </a:rPr>
              <a:t>1</a:t>
            </a:r>
            <a:r>
              <a:rPr lang="en-US" sz="2200" dirty="0">
                <a:solidFill>
                  <a:schemeClr val="tx1"/>
                </a:solidFill>
              </a:rPr>
              <a:t>-dimensional data set containing </a:t>
            </a:r>
            <a:r>
              <a:rPr lang="en-US" sz="2200" b="1" dirty="0">
                <a:solidFill>
                  <a:schemeClr val="accent2"/>
                </a:solidFill>
              </a:rPr>
              <a:t>2</a:t>
            </a:r>
            <a:r>
              <a:rPr lang="en-US" sz="2200" dirty="0">
                <a:solidFill>
                  <a:schemeClr val="tx1"/>
                </a:solidFill>
              </a:rPr>
              <a:t> classes (</a:t>
            </a:r>
            <a:r>
              <a:rPr lang="en-US" sz="2200" b="1" i="1" dirty="0">
                <a:solidFill>
                  <a:schemeClr val="tx1"/>
                </a:solidFill>
              </a:rPr>
              <a:t>positive</a:t>
            </a:r>
            <a:r>
              <a:rPr lang="en-US" sz="2200" dirty="0">
                <a:solidFill>
                  <a:schemeClr val="tx1"/>
                </a:solidFill>
              </a:rPr>
              <a:t> and </a:t>
            </a:r>
            <a:r>
              <a:rPr lang="en-US" sz="2200" b="1" i="1" dirty="0">
                <a:solidFill>
                  <a:schemeClr val="tx1"/>
                </a:solidFill>
              </a:rPr>
              <a:t>negative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solidFill>
                  <a:schemeClr val="tx1"/>
                </a:solidFill>
              </a:rPr>
              <a:t>- any </a:t>
            </a:r>
            <a:r>
              <a:rPr lang="en-US" sz="2200" dirty="0" smtClean="0">
                <a:solidFill>
                  <a:schemeClr val="tx1"/>
                </a:solidFill>
              </a:rPr>
              <a:t>point </a:t>
            </a:r>
            <a:r>
              <a:rPr lang="en-US" sz="2200" dirty="0">
                <a:solidFill>
                  <a:schemeClr val="tx1"/>
                </a:solidFill>
              </a:rPr>
              <a:t>located at </a:t>
            </a:r>
            <a:r>
              <a:rPr lang="en-US" sz="2200" b="1" dirty="0">
                <a:solidFill>
                  <a:schemeClr val="accent2"/>
                </a:solidFill>
              </a:rPr>
              <a:t>x &gt; t </a:t>
            </a:r>
            <a:r>
              <a:rPr lang="en-US" sz="2200" dirty="0">
                <a:solidFill>
                  <a:schemeClr val="tx1"/>
                </a:solidFill>
              </a:rPr>
              <a:t>is classified as </a:t>
            </a:r>
            <a:r>
              <a:rPr lang="en-US" sz="2200" b="1" i="1" dirty="0">
                <a:solidFill>
                  <a:schemeClr val="tx1"/>
                </a:solidFill>
              </a:rPr>
              <a:t>positive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52400" y="5867400"/>
            <a:ext cx="5029200" cy="8617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At threshold </a:t>
            </a:r>
            <a:r>
              <a:rPr lang="en-US" sz="2000" b="1" dirty="0">
                <a:solidFill>
                  <a:schemeClr val="tx1"/>
                </a:solidFill>
              </a:rPr>
              <a:t>t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Rates TP</a:t>
            </a:r>
            <a:r>
              <a:rPr lang="en-US" sz="2000" dirty="0">
                <a:solidFill>
                  <a:schemeClr val="tx1"/>
                </a:solidFill>
              </a:rPr>
              <a:t>=0.5, FN=0.5, FP=0.12, FN=0.88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/>
          <a:srcRect l="3069" r="6557"/>
          <a:stretch>
            <a:fillRect/>
          </a:stretch>
        </p:blipFill>
        <p:spPr bwMode="auto">
          <a:xfrm>
            <a:off x="4343400" y="1828800"/>
            <a:ext cx="46482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5" name="Line 8"/>
          <p:cNvSpPr>
            <a:spLocks noChangeShapeType="1"/>
          </p:cNvSpPr>
          <p:nvPr/>
        </p:nvSpPr>
        <p:spPr bwMode="auto">
          <a:xfrm flipV="1">
            <a:off x="3352800" y="4191000"/>
            <a:ext cx="1752600" cy="1752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257800" y="3962400"/>
            <a:ext cx="76200" cy="7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4038600" cy="51054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400" dirty="0"/>
              <a:t>(</a:t>
            </a:r>
            <a:r>
              <a:rPr lang="en-US" sz="2400" dirty="0" smtClean="0"/>
              <a:t>TPR,FPR)</a:t>
            </a:r>
            <a:r>
              <a:rPr lang="en-US" sz="2400" dirty="0"/>
              <a:t>:</a:t>
            </a:r>
          </a:p>
          <a:p>
            <a:r>
              <a:rPr lang="en-US" sz="2400" dirty="0"/>
              <a:t>(0,0): declare everything</a:t>
            </a:r>
            <a:br>
              <a:rPr lang="en-US" sz="2400" dirty="0"/>
            </a:br>
            <a:r>
              <a:rPr lang="en-US" sz="2400" dirty="0"/>
              <a:t>          to be negative class</a:t>
            </a:r>
          </a:p>
          <a:p>
            <a:r>
              <a:rPr lang="en-US" sz="2400" dirty="0"/>
              <a:t>(1,1): declare everything</a:t>
            </a:r>
            <a:br>
              <a:rPr lang="en-US" sz="2400" dirty="0"/>
            </a:br>
            <a:r>
              <a:rPr lang="en-US" sz="2400" dirty="0"/>
              <a:t>         to be positive class</a:t>
            </a:r>
          </a:p>
          <a:p>
            <a:r>
              <a:rPr lang="en-US" sz="2400" dirty="0"/>
              <a:t>(1,0): ideal</a:t>
            </a:r>
          </a:p>
          <a:p>
            <a:pPr>
              <a:buFont typeface="Monotype Sorts" pitchFamily="2" charset="2"/>
              <a:buNone/>
            </a:pPr>
            <a:endParaRPr lang="en-US" sz="2400" dirty="0"/>
          </a:p>
          <a:p>
            <a:r>
              <a:rPr lang="en-US" sz="2400" dirty="0"/>
              <a:t>Diagonal line:</a:t>
            </a:r>
          </a:p>
          <a:p>
            <a:pPr lvl="1"/>
            <a:r>
              <a:rPr lang="en-US" sz="2400" dirty="0"/>
              <a:t>Random guessing</a:t>
            </a:r>
          </a:p>
          <a:p>
            <a:r>
              <a:rPr lang="en-US" sz="2400" dirty="0"/>
              <a:t>Below diagonal line:</a:t>
            </a:r>
          </a:p>
          <a:p>
            <a:pPr lvl="1"/>
            <a:r>
              <a:rPr lang="en-US" sz="2400" dirty="0" smtClean="0"/>
              <a:t>prediction </a:t>
            </a:r>
            <a:r>
              <a:rPr lang="en-US" sz="2400" dirty="0"/>
              <a:t>is opposite of </a:t>
            </a:r>
            <a:r>
              <a:rPr lang="en-US" sz="2400" dirty="0" smtClean="0"/>
              <a:t>the </a:t>
            </a:r>
            <a:r>
              <a:rPr lang="en-US" sz="2400" dirty="0"/>
              <a:t>true class</a:t>
            </a:r>
          </a:p>
        </p:txBody>
      </p:sp>
      <p:pic>
        <p:nvPicPr>
          <p:cNvPr id="977924" name="Picture 4"/>
          <p:cNvPicPr>
            <a:picLocks noChangeAspect="1" noChangeArrowheads="1"/>
          </p:cNvPicPr>
          <p:nvPr/>
        </p:nvPicPr>
        <p:blipFill>
          <a:blip r:embed="rId3" cstate="print"/>
          <a:srcRect l="3069" r="6557"/>
          <a:stretch>
            <a:fillRect/>
          </a:stretch>
        </p:blipFill>
        <p:spPr bwMode="auto">
          <a:xfrm>
            <a:off x="4267200" y="1143000"/>
            <a:ext cx="4267200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673586"/>
              </p:ext>
            </p:extLst>
          </p:nvPr>
        </p:nvGraphicFramePr>
        <p:xfrm>
          <a:off x="4572000" y="4267200"/>
          <a:ext cx="4191000" cy="2384251"/>
        </p:xfrm>
        <a:graphic>
          <a:graphicData uri="http://schemas.openxmlformats.org/drawingml/2006/table">
            <a:tbl>
              <a:tblPr/>
              <a:tblGrid>
                <a:gridCol w="1047750"/>
                <a:gridCol w="1047750"/>
                <a:gridCol w="1047750"/>
                <a:gridCol w="1047750"/>
              </a:tblGrid>
              <a:tr h="5303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1799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/>
              <a:t>ROC Curve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387048"/>
              </p:ext>
            </p:extLst>
          </p:nvPr>
        </p:nvGraphicFramePr>
        <p:xfrm>
          <a:off x="211394" y="6019800"/>
          <a:ext cx="1769806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43" name="Equation" r:id="rId4" imgW="1015920" imgH="393480" progId="Equation.3">
                  <p:embed/>
                </p:oleObj>
              </mc:Choice>
              <mc:Fallback>
                <p:oleObj name="Equation" r:id="rId4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394" y="6019800"/>
                        <a:ext cx="1769806" cy="685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464533"/>
              </p:ext>
            </p:extLst>
          </p:nvPr>
        </p:nvGraphicFramePr>
        <p:xfrm>
          <a:off x="2286000" y="6019800"/>
          <a:ext cx="1814051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44" name="Equation" r:id="rId6" imgW="1041120" imgH="393480" progId="Equation.3">
                  <p:embed/>
                </p:oleObj>
              </mc:Choice>
              <mc:Fallback>
                <p:oleObj name="Equation" r:id="rId6" imgW="1041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6019800"/>
                        <a:ext cx="1814051" cy="685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625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/>
              <a:t>Using ROC for Model Comparison</a:t>
            </a:r>
          </a:p>
        </p:txBody>
      </p:sp>
      <p:pic>
        <p:nvPicPr>
          <p:cNvPr id="978947" name="Picture 3"/>
          <p:cNvPicPr>
            <a:picLocks noChangeAspect="1" noChangeArrowheads="1"/>
          </p:cNvPicPr>
          <p:nvPr/>
        </p:nvPicPr>
        <p:blipFill>
          <a:blip r:embed="rId2" cstate="print"/>
          <a:srcRect l="5362" r="8220"/>
          <a:stretch>
            <a:fillRect/>
          </a:stretch>
        </p:blipFill>
        <p:spPr bwMode="auto">
          <a:xfrm>
            <a:off x="76200" y="1219200"/>
            <a:ext cx="5257800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78948" name="Rectangle 4"/>
          <p:cNvSpPr>
            <a:spLocks noChangeArrowheads="1"/>
          </p:cNvSpPr>
          <p:nvPr/>
        </p:nvSpPr>
        <p:spPr bwMode="auto">
          <a:xfrm>
            <a:off x="5410200" y="1447800"/>
            <a:ext cx="3581400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>
                <a:solidFill>
                  <a:schemeClr val="tx1"/>
                </a:solidFill>
              </a:rPr>
              <a:t>No model consistently </a:t>
            </a:r>
            <a:r>
              <a:rPr lang="en-US" sz="2400" b="0" dirty="0" smtClean="0">
                <a:solidFill>
                  <a:schemeClr val="tx1"/>
                </a:solidFill>
              </a:rPr>
              <a:t>outperforms </a:t>
            </a:r>
            <a:r>
              <a:rPr lang="en-US" sz="2400" b="0" dirty="0">
                <a:solidFill>
                  <a:schemeClr val="tx1"/>
                </a:solidFill>
              </a:rPr>
              <a:t>the other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200" b="1" dirty="0">
                <a:solidFill>
                  <a:schemeClr val="accent2"/>
                </a:solidFill>
              </a:rPr>
              <a:t>M</a:t>
            </a:r>
            <a:r>
              <a:rPr lang="en-US" sz="2200" b="1" baseline="-25000" dirty="0">
                <a:solidFill>
                  <a:schemeClr val="accent2"/>
                </a:solidFill>
              </a:rPr>
              <a:t>1</a:t>
            </a:r>
            <a:r>
              <a:rPr lang="en-US" sz="2200" b="0" dirty="0">
                <a:solidFill>
                  <a:schemeClr val="tx1"/>
                </a:solidFill>
              </a:rPr>
              <a:t> is better for small FPR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200" b="1" dirty="0">
                <a:solidFill>
                  <a:schemeClr val="accent2"/>
                </a:solidFill>
              </a:rPr>
              <a:t>M</a:t>
            </a:r>
            <a:r>
              <a:rPr lang="en-US" sz="2200" b="1" baseline="-25000" dirty="0">
                <a:solidFill>
                  <a:schemeClr val="accent2"/>
                </a:solidFill>
              </a:rPr>
              <a:t>2</a:t>
            </a:r>
            <a:r>
              <a:rPr lang="en-US" sz="2200" b="0" dirty="0">
                <a:solidFill>
                  <a:schemeClr val="tx1"/>
                </a:solidFill>
              </a:rPr>
              <a:t> is better for large FPR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endParaRPr lang="en-US" sz="1000" b="0" dirty="0">
              <a:solidFill>
                <a:schemeClr val="tx1"/>
              </a:solidFill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>
                <a:solidFill>
                  <a:schemeClr val="tx1"/>
                </a:solidFill>
              </a:rPr>
              <a:t>Area Under the </a:t>
            </a:r>
            <a:r>
              <a:rPr lang="en-US" sz="2400" b="0" dirty="0" smtClean="0">
                <a:solidFill>
                  <a:schemeClr val="tx1"/>
                </a:solidFill>
              </a:rPr>
              <a:t>ROC Curve</a:t>
            </a:r>
            <a:endParaRPr lang="en-US" sz="2400" b="0" dirty="0">
              <a:solidFill>
                <a:schemeClr val="tx1"/>
              </a:solidFill>
            </a:endParaRP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200" b="0" dirty="0">
                <a:solidFill>
                  <a:schemeClr val="tx1"/>
                </a:solidFill>
              </a:rPr>
              <a:t>Ideal: 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</a:p>
          <a:p>
            <a:pPr lvl="2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</a:pPr>
            <a:r>
              <a:rPr lang="en-US" sz="2200" b="0" dirty="0" smtClean="0">
                <a:solidFill>
                  <a:schemeClr val="tx1"/>
                </a:solidFill>
              </a:rPr>
              <a:t>  Area </a:t>
            </a:r>
            <a:r>
              <a:rPr lang="en-US" sz="2200" b="0" dirty="0">
                <a:solidFill>
                  <a:schemeClr val="tx1"/>
                </a:solidFill>
              </a:rPr>
              <a:t>= 1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200" b="0" dirty="0">
                <a:solidFill>
                  <a:schemeClr val="tx1"/>
                </a:solidFill>
              </a:rPr>
              <a:t>Random guess:</a:t>
            </a:r>
          </a:p>
          <a:p>
            <a:pPr lvl="2">
              <a:spcBef>
                <a:spcPct val="10000"/>
              </a:spcBef>
              <a:spcAft>
                <a:spcPts val="400"/>
              </a:spcAft>
              <a:buClr>
                <a:schemeClr val="tx1"/>
              </a:buClr>
              <a:buSzPct val="75000"/>
            </a:pPr>
            <a:r>
              <a:rPr lang="en-US" sz="2200" b="0" dirty="0" smtClean="0">
                <a:solidFill>
                  <a:schemeClr val="tx1"/>
                </a:solidFill>
              </a:rPr>
              <a:t>  Area </a:t>
            </a:r>
            <a:r>
              <a:rPr lang="en-US" sz="2200" b="0" dirty="0">
                <a:solidFill>
                  <a:schemeClr val="tx1"/>
                </a:solidFill>
              </a:rPr>
              <a:t>= 0.5</a:t>
            </a:r>
          </a:p>
        </p:txBody>
      </p:sp>
    </p:spTree>
    <p:extLst>
      <p:ext uri="{BB962C8B-B14F-4D97-AF65-F5344CB8AC3E}">
        <p14:creationId xmlns:p14="http://schemas.microsoft.com/office/powerpoint/2010/main" val="495597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76300"/>
          </a:xfrm>
        </p:spPr>
        <p:txBody>
          <a:bodyPr/>
          <a:lstStyle/>
          <a:p>
            <a:r>
              <a:rPr lang="en-US" dirty="0"/>
              <a:t>How to Construct </a:t>
            </a:r>
            <a:r>
              <a:rPr lang="en-US" dirty="0" smtClean="0"/>
              <a:t>a </a:t>
            </a:r>
            <a:r>
              <a:rPr lang="en-US" dirty="0"/>
              <a:t>ROC curve</a:t>
            </a:r>
          </a:p>
        </p:txBody>
      </p:sp>
      <p:graphicFrame>
        <p:nvGraphicFramePr>
          <p:cNvPr id="979971" name="Group 3"/>
          <p:cNvGraphicFramePr>
            <a:graphicFrameLocks noGrp="1"/>
          </p:cNvGraphicFramePr>
          <p:nvPr/>
        </p:nvGraphicFramePr>
        <p:xfrm>
          <a:off x="381000" y="1371600"/>
          <a:ext cx="3886200" cy="4064004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P(+|A)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True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80021" name="Text Box 53"/>
          <p:cNvSpPr txBox="1">
            <a:spLocks noChangeArrowheads="1"/>
          </p:cNvSpPr>
          <p:nvPr/>
        </p:nvSpPr>
        <p:spPr bwMode="auto">
          <a:xfrm>
            <a:off x="4800600" y="1398686"/>
            <a:ext cx="3886200" cy="5078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ct val="50000"/>
              </a:spcBef>
              <a:buFont typeface="Arial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Use </a:t>
            </a:r>
            <a:r>
              <a:rPr lang="en-US" sz="2000" b="0" dirty="0">
                <a:solidFill>
                  <a:schemeClr val="tx1"/>
                </a:solidFill>
              </a:rPr>
              <a:t>classifier that produces posterior probability for each test instance P(+|A)</a:t>
            </a:r>
          </a:p>
          <a:p>
            <a:pPr marL="342900" indent="-342900" algn="just">
              <a:lnSpc>
                <a:spcPct val="120000"/>
              </a:lnSpc>
              <a:spcBef>
                <a:spcPct val="50000"/>
              </a:spcBef>
              <a:buFont typeface="Arial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Sort </a:t>
            </a:r>
            <a:r>
              <a:rPr lang="en-US" sz="2000" b="0" dirty="0">
                <a:solidFill>
                  <a:schemeClr val="tx1"/>
                </a:solidFill>
              </a:rPr>
              <a:t>the instances according to P(+|A) in decreasing order</a:t>
            </a:r>
          </a:p>
          <a:p>
            <a:pPr marL="342900" indent="-342900" algn="just">
              <a:lnSpc>
                <a:spcPct val="120000"/>
              </a:lnSpc>
              <a:spcBef>
                <a:spcPct val="50000"/>
              </a:spcBef>
              <a:buFont typeface="Arial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Apply </a:t>
            </a:r>
            <a:r>
              <a:rPr lang="en-US" sz="2000" b="0" dirty="0">
                <a:solidFill>
                  <a:schemeClr val="tx1"/>
                </a:solidFill>
              </a:rPr>
              <a:t>threshold at each unique value of P(+|A)</a:t>
            </a:r>
          </a:p>
          <a:p>
            <a:pPr marL="342900" indent="-342900" algn="just">
              <a:lnSpc>
                <a:spcPct val="120000"/>
              </a:lnSpc>
              <a:spcBef>
                <a:spcPct val="50000"/>
              </a:spcBef>
              <a:buFont typeface="Arial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Count </a:t>
            </a:r>
            <a:r>
              <a:rPr lang="en-US" sz="2000" b="0" dirty="0">
                <a:solidFill>
                  <a:schemeClr val="tx1"/>
                </a:solidFill>
              </a:rPr>
              <a:t>the number of TP, FP, </a:t>
            </a:r>
            <a:r>
              <a:rPr lang="en-US" sz="2000" b="0" dirty="0" smtClean="0">
                <a:solidFill>
                  <a:schemeClr val="tx1"/>
                </a:solidFill>
              </a:rPr>
              <a:t>TN</a:t>
            </a:r>
            <a:r>
              <a:rPr lang="en-US" sz="2000" b="0" dirty="0">
                <a:solidFill>
                  <a:schemeClr val="tx1"/>
                </a:solidFill>
              </a:rPr>
              <a:t>, FN at each threshold</a:t>
            </a:r>
          </a:p>
          <a:p>
            <a:pPr marL="342900" indent="-342900" algn="just">
              <a:lnSpc>
                <a:spcPct val="120000"/>
              </a:lnSpc>
              <a:spcBef>
                <a:spcPct val="50000"/>
              </a:spcBef>
              <a:buFont typeface="Arial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TPR </a:t>
            </a:r>
            <a:r>
              <a:rPr lang="en-US" sz="2000" b="0" dirty="0">
                <a:solidFill>
                  <a:schemeClr val="tx1"/>
                </a:solidFill>
              </a:rPr>
              <a:t>= TP/(TP+FN)</a:t>
            </a:r>
          </a:p>
          <a:p>
            <a:pPr marL="342900" indent="-342900" algn="just">
              <a:lnSpc>
                <a:spcPct val="120000"/>
              </a:lnSpc>
              <a:spcBef>
                <a:spcPct val="50000"/>
              </a:spcBef>
              <a:buFont typeface="Arial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FPR </a:t>
            </a:r>
            <a:r>
              <a:rPr lang="en-US" sz="2000" b="0" dirty="0">
                <a:solidFill>
                  <a:schemeClr val="tx1"/>
                </a:solidFill>
              </a:rPr>
              <a:t>= FP/(</a:t>
            </a:r>
            <a:r>
              <a:rPr lang="en-US" sz="2000" b="0" dirty="0" smtClean="0">
                <a:solidFill>
                  <a:schemeClr val="tx1"/>
                </a:solidFill>
              </a:rPr>
              <a:t>FP+TN</a:t>
            </a:r>
            <a:r>
              <a:rPr lang="en-US" sz="2000" b="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6783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How to construct </a:t>
            </a:r>
            <a:r>
              <a:rPr lang="en-US" dirty="0" smtClean="0"/>
              <a:t>a </a:t>
            </a:r>
            <a:r>
              <a:rPr lang="en-US" dirty="0"/>
              <a:t>ROC curve</a:t>
            </a:r>
          </a:p>
        </p:txBody>
      </p:sp>
      <p:graphicFrame>
        <p:nvGraphicFramePr>
          <p:cNvPr id="980995" name="Object 3"/>
          <p:cNvGraphicFramePr>
            <a:graphicFrameLocks noChangeAspect="1"/>
          </p:cNvGraphicFramePr>
          <p:nvPr/>
        </p:nvGraphicFramePr>
        <p:xfrm>
          <a:off x="1447800" y="1066800"/>
          <a:ext cx="6457950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64" name="Document" r:id="rId3" imgW="10594440" imgH="3913200" progId="Word.Document.8">
                  <p:embed/>
                </p:oleObj>
              </mc:Choice>
              <mc:Fallback>
                <p:oleObj name="Document" r:id="rId3" imgW="10594440" imgH="3913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066800"/>
                        <a:ext cx="6457950" cy="238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80996" name="Picture 4"/>
          <p:cNvPicPr>
            <a:picLocks noChangeAspect="1" noChangeArrowheads="1"/>
          </p:cNvPicPr>
          <p:nvPr/>
        </p:nvPicPr>
        <p:blipFill>
          <a:blip r:embed="rId5" cstate="print"/>
          <a:srcRect l="5769" t="5128" r="3847" b="5128"/>
          <a:stretch>
            <a:fillRect/>
          </a:stretch>
        </p:blipFill>
        <p:spPr bwMode="auto">
          <a:xfrm>
            <a:off x="2819400" y="3449638"/>
            <a:ext cx="3962400" cy="2951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80997" name="Text Box 5"/>
          <p:cNvSpPr txBox="1">
            <a:spLocks noChangeArrowheads="1"/>
          </p:cNvSpPr>
          <p:nvPr/>
        </p:nvSpPr>
        <p:spPr bwMode="auto">
          <a:xfrm>
            <a:off x="152400" y="1371600"/>
            <a:ext cx="20574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1"/>
                </a:solidFill>
              </a:rPr>
              <a:t>Threshold &gt;= </a:t>
            </a:r>
          </a:p>
        </p:txBody>
      </p:sp>
      <p:sp>
        <p:nvSpPr>
          <p:cNvPr id="980998" name="Text Box 6"/>
          <p:cNvSpPr txBox="1">
            <a:spLocks noChangeArrowheads="1"/>
          </p:cNvSpPr>
          <p:nvPr/>
        </p:nvSpPr>
        <p:spPr bwMode="auto">
          <a:xfrm>
            <a:off x="990600" y="4572000"/>
            <a:ext cx="1828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ROC Curve:</a:t>
            </a:r>
          </a:p>
        </p:txBody>
      </p:sp>
      <p:sp>
        <p:nvSpPr>
          <p:cNvPr id="980999" name="Line 7"/>
          <p:cNvSpPr>
            <a:spLocks noChangeShapeType="1"/>
          </p:cNvSpPr>
          <p:nvPr/>
        </p:nvSpPr>
        <p:spPr bwMode="auto">
          <a:xfrm>
            <a:off x="1219200" y="28956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1000" name="Line 8"/>
          <p:cNvSpPr>
            <a:spLocks noChangeShapeType="1"/>
          </p:cNvSpPr>
          <p:nvPr/>
        </p:nvSpPr>
        <p:spPr bwMode="auto">
          <a:xfrm>
            <a:off x="1219200" y="32004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63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228600"/>
            <a:ext cx="8439150" cy="781050"/>
          </a:xfrm>
        </p:spPr>
        <p:txBody>
          <a:bodyPr/>
          <a:lstStyle/>
          <a:p>
            <a:r>
              <a:rPr lang="en-US" dirty="0" smtClean="0"/>
              <a:t>Choosing a separating </a:t>
            </a:r>
            <a:r>
              <a:rPr lang="en-US" dirty="0" err="1" smtClean="0"/>
              <a:t>hyperplane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979863" y="4176713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532063" y="384810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255838" y="403860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708275" y="407670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889250" y="373380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013325" y="4595813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322513" y="4238625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679825" y="4238625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835275" y="4378325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663950" y="4056063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965450" y="4105275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040063" y="4410075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249613" y="3929063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2898775" y="4281488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2517775" y="417195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4598988" y="4429125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3932238" y="2590800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4313238" y="2686050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2451100" y="15240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3013075" y="20955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2965450" y="233362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2832100" y="157162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4794250" y="287655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4632325" y="240982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4470400" y="26670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3613150" y="237172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4165600" y="24384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4537075" y="298132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4252913" y="4606925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3779838" y="4627563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3346450" y="445770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2570163" y="4348163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2746375" y="2376488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3265488" y="2338388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5056188" y="2424113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3009900" y="2636838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5213350" y="2547938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3587750" y="281305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3255963" y="2800350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02" name="Text Box 42"/>
          <p:cNvSpPr txBox="1">
            <a:spLocks noChangeArrowheads="1"/>
          </p:cNvSpPr>
          <p:nvPr/>
        </p:nvSpPr>
        <p:spPr bwMode="auto">
          <a:xfrm>
            <a:off x="5141913" y="3028950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4203700" y="3036888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04" name="Text Box 44"/>
          <p:cNvSpPr txBox="1">
            <a:spLocks noChangeArrowheads="1"/>
          </p:cNvSpPr>
          <p:nvPr/>
        </p:nvSpPr>
        <p:spPr bwMode="auto">
          <a:xfrm>
            <a:off x="3313113" y="2005013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05" name="Text Box 45"/>
          <p:cNvSpPr txBox="1">
            <a:spLocks noChangeArrowheads="1"/>
          </p:cNvSpPr>
          <p:nvPr/>
        </p:nvSpPr>
        <p:spPr bwMode="auto">
          <a:xfrm>
            <a:off x="2989263" y="1795463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2336800" y="20574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4408488" y="2143125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08" name="Text Box 48"/>
          <p:cNvSpPr txBox="1">
            <a:spLocks noChangeArrowheads="1"/>
          </p:cNvSpPr>
          <p:nvPr/>
        </p:nvSpPr>
        <p:spPr bwMode="auto">
          <a:xfrm>
            <a:off x="4084638" y="1933575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09" name="Text Box 49"/>
          <p:cNvSpPr txBox="1">
            <a:spLocks noChangeArrowheads="1"/>
          </p:cNvSpPr>
          <p:nvPr/>
        </p:nvSpPr>
        <p:spPr bwMode="auto">
          <a:xfrm>
            <a:off x="3867150" y="27940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10" name="Text Box 50"/>
          <p:cNvSpPr txBox="1">
            <a:spLocks noChangeArrowheads="1"/>
          </p:cNvSpPr>
          <p:nvPr/>
        </p:nvSpPr>
        <p:spPr bwMode="auto">
          <a:xfrm>
            <a:off x="2243138" y="1755775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11" name="Text Box 51"/>
          <p:cNvSpPr txBox="1">
            <a:spLocks noChangeArrowheads="1"/>
          </p:cNvSpPr>
          <p:nvPr/>
        </p:nvSpPr>
        <p:spPr bwMode="auto">
          <a:xfrm>
            <a:off x="4100513" y="2841625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87444" name="Line 52"/>
          <p:cNvSpPr>
            <a:spLocks noChangeShapeType="1"/>
          </p:cNvSpPr>
          <p:nvPr/>
        </p:nvSpPr>
        <p:spPr bwMode="auto">
          <a:xfrm>
            <a:off x="1781175" y="2063750"/>
            <a:ext cx="4029075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5413" name="Text Box 53"/>
          <p:cNvSpPr txBox="1">
            <a:spLocks noChangeArrowheads="1"/>
          </p:cNvSpPr>
          <p:nvPr/>
        </p:nvSpPr>
        <p:spPr bwMode="auto">
          <a:xfrm>
            <a:off x="4364038" y="4117975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414" name="Text Box 54"/>
          <p:cNvSpPr txBox="1">
            <a:spLocks noChangeArrowheads="1"/>
          </p:cNvSpPr>
          <p:nvPr/>
        </p:nvSpPr>
        <p:spPr bwMode="auto">
          <a:xfrm>
            <a:off x="2460625" y="212407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15" name="Text Box 55"/>
          <p:cNvSpPr txBox="1">
            <a:spLocks noChangeArrowheads="1"/>
          </p:cNvSpPr>
          <p:nvPr/>
        </p:nvSpPr>
        <p:spPr bwMode="auto">
          <a:xfrm>
            <a:off x="2555875" y="193357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16" name="Text Box 56"/>
          <p:cNvSpPr txBox="1">
            <a:spLocks noChangeArrowheads="1"/>
          </p:cNvSpPr>
          <p:nvPr/>
        </p:nvSpPr>
        <p:spPr bwMode="auto">
          <a:xfrm>
            <a:off x="2703513" y="1947863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17" name="Text Box 57"/>
          <p:cNvSpPr txBox="1">
            <a:spLocks noChangeArrowheads="1"/>
          </p:cNvSpPr>
          <p:nvPr/>
        </p:nvSpPr>
        <p:spPr bwMode="auto">
          <a:xfrm>
            <a:off x="1943100" y="1874838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87450" name="Line 58"/>
          <p:cNvSpPr>
            <a:spLocks noChangeShapeType="1"/>
          </p:cNvSpPr>
          <p:nvPr/>
        </p:nvSpPr>
        <p:spPr bwMode="auto">
          <a:xfrm flipV="1">
            <a:off x="4578350" y="4181475"/>
            <a:ext cx="85725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87451" name="AutoShape 59"/>
          <p:cNvSpPr>
            <a:spLocks/>
          </p:cNvSpPr>
          <p:nvPr/>
        </p:nvSpPr>
        <p:spPr bwMode="auto">
          <a:xfrm rot="12819804">
            <a:off x="4645025" y="4244975"/>
            <a:ext cx="152400" cy="130175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7452" name="Text Box 60"/>
          <p:cNvSpPr txBox="1">
            <a:spLocks noChangeArrowheads="1"/>
          </p:cNvSpPr>
          <p:nvPr/>
        </p:nvSpPr>
        <p:spPr bwMode="auto">
          <a:xfrm>
            <a:off x="533400" y="5334000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u="sng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lang="en-US" sz="2800" u="sng" dirty="0" smtClean="0">
                <a:solidFill>
                  <a:srgbClr val="FF0000"/>
                </a:solidFill>
                <a:latin typeface="Calibri"/>
                <a:cs typeface="Calibri"/>
              </a:rPr>
              <a:t>argin: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Calibri"/>
                <a:cs typeface="Calibri"/>
              </a:rPr>
              <a:t>defined by the two points (one from the ‘+’ set</a:t>
            </a:r>
          </a:p>
          <a:p>
            <a:pPr algn="just"/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a</a:t>
            </a:r>
            <a:r>
              <a:rPr lang="en-US" sz="2800" dirty="0" smtClean="0">
                <a:solidFill>
                  <a:schemeClr val="tx2"/>
                </a:solidFill>
                <a:latin typeface="Calibri"/>
                <a:cs typeface="Calibri"/>
              </a:rPr>
              <a:t>nd the other from the ‘–’ set) with the minimum  distance 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to </a:t>
            </a:r>
            <a:r>
              <a:rPr lang="en-US" sz="2800" dirty="0" smtClean="0">
                <a:solidFill>
                  <a:schemeClr val="tx2"/>
                </a:solidFill>
                <a:latin typeface="Calibri"/>
                <a:cs typeface="Calibri"/>
              </a:rPr>
              <a:t>the separating </a:t>
            </a:r>
            <a:r>
              <a:rPr lang="en-US" sz="2800" dirty="0" err="1">
                <a:solidFill>
                  <a:schemeClr val="tx2"/>
                </a:solidFill>
                <a:latin typeface="Calibri"/>
                <a:cs typeface="Calibri"/>
              </a:rPr>
              <a:t>hyperplane</a:t>
            </a:r>
            <a:endParaRPr lang="en-US" sz="28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87453" name="Line 61"/>
          <p:cNvSpPr>
            <a:spLocks noChangeShapeType="1"/>
          </p:cNvSpPr>
          <p:nvPr/>
        </p:nvSpPr>
        <p:spPr bwMode="auto">
          <a:xfrm>
            <a:off x="1333500" y="3021013"/>
            <a:ext cx="5429250" cy="122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87454" name="Line 62"/>
          <p:cNvSpPr>
            <a:spLocks noChangeShapeType="1"/>
          </p:cNvSpPr>
          <p:nvPr/>
        </p:nvSpPr>
        <p:spPr bwMode="auto">
          <a:xfrm flipH="1">
            <a:off x="3076575" y="3429000"/>
            <a:ext cx="82550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87455" name="AutoShape 63"/>
          <p:cNvSpPr>
            <a:spLocks/>
          </p:cNvSpPr>
          <p:nvPr/>
        </p:nvSpPr>
        <p:spPr bwMode="auto">
          <a:xfrm rot="11457164">
            <a:off x="3149600" y="3471863"/>
            <a:ext cx="152400" cy="423862"/>
          </a:xfrm>
          <a:prstGeom prst="leftBrace">
            <a:avLst>
              <a:gd name="adj1" fmla="val 2317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7456" name="Line 64"/>
          <p:cNvSpPr>
            <a:spLocks noChangeShapeType="1"/>
          </p:cNvSpPr>
          <p:nvPr/>
        </p:nvSpPr>
        <p:spPr bwMode="auto">
          <a:xfrm flipH="1">
            <a:off x="3328988" y="3009900"/>
            <a:ext cx="6350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87457" name="AutoShape 65"/>
          <p:cNvSpPr>
            <a:spLocks/>
          </p:cNvSpPr>
          <p:nvPr/>
        </p:nvSpPr>
        <p:spPr bwMode="auto">
          <a:xfrm rot="11457164">
            <a:off x="3392488" y="3051175"/>
            <a:ext cx="152400" cy="430213"/>
          </a:xfrm>
          <a:prstGeom prst="leftBrace">
            <a:avLst>
              <a:gd name="adj1" fmla="val 2352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7458" name="Line 66"/>
          <p:cNvSpPr>
            <a:spLocks noChangeShapeType="1"/>
          </p:cNvSpPr>
          <p:nvPr/>
        </p:nvSpPr>
        <p:spPr bwMode="auto">
          <a:xfrm flipV="1">
            <a:off x="1992313" y="2095500"/>
            <a:ext cx="85725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87459" name="AutoShape 67"/>
          <p:cNvSpPr>
            <a:spLocks/>
          </p:cNvSpPr>
          <p:nvPr/>
        </p:nvSpPr>
        <p:spPr bwMode="auto">
          <a:xfrm rot="12819804">
            <a:off x="2044700" y="2139950"/>
            <a:ext cx="152400" cy="130175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134447"/>
      </p:ext>
    </p:extLst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44" grpId="0" animBg="1"/>
      <p:bldP spid="187450" grpId="0" animBg="1"/>
      <p:bldP spid="187451" grpId="0" animBg="1"/>
      <p:bldP spid="187452" grpId="0"/>
      <p:bldP spid="187453" grpId="0" animBg="1"/>
      <p:bldP spid="187454" grpId="0" animBg="1"/>
      <p:bldP spid="187455" grpId="0" animBg="1"/>
      <p:bldP spid="187456" grpId="0" animBg="1"/>
      <p:bldP spid="187457" grpId="0" animBg="1"/>
      <p:bldP spid="187458" grpId="0" animBg="1"/>
      <p:bldP spid="1874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76250" y="0"/>
            <a:ext cx="8439150" cy="781050"/>
          </a:xfrm>
        </p:spPr>
        <p:txBody>
          <a:bodyPr/>
          <a:lstStyle/>
          <a:p>
            <a:r>
              <a:rPr lang="en-US" b="0" dirty="0" smtClean="0"/>
              <a:t>The maximum margin </a:t>
            </a:r>
            <a:r>
              <a:rPr lang="en-US" b="0" dirty="0" err="1" smtClean="0"/>
              <a:t>hyperplane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33400" y="990600"/>
            <a:ext cx="81534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There are many </a:t>
            </a:r>
            <a:r>
              <a:rPr lang="en-US" sz="2400" dirty="0" err="1">
                <a:latin typeface="Arial"/>
                <a:cs typeface="Arial"/>
              </a:rPr>
              <a:t>hyperplanes</a:t>
            </a:r>
            <a:r>
              <a:rPr lang="en-US" sz="2400" dirty="0">
                <a:latin typeface="Arial"/>
                <a:cs typeface="Arial"/>
              </a:rPr>
              <a:t> that might classify the </a:t>
            </a:r>
            <a:r>
              <a:rPr lang="en-US" sz="2400" dirty="0" smtClean="0">
                <a:latin typeface="Arial"/>
                <a:cs typeface="Arial"/>
              </a:rPr>
              <a:t>data </a:t>
            </a:r>
          </a:p>
          <a:p>
            <a:pPr marL="342900" indent="-342900" algn="just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One </a:t>
            </a:r>
            <a:r>
              <a:rPr lang="en-US" sz="2400" dirty="0">
                <a:latin typeface="Arial"/>
                <a:cs typeface="Arial"/>
              </a:rPr>
              <a:t>reasonable </a:t>
            </a:r>
            <a:r>
              <a:rPr lang="en-US" sz="2400" dirty="0" smtClean="0">
                <a:latin typeface="Arial"/>
                <a:cs typeface="Arial"/>
              </a:rPr>
              <a:t>choice:</a:t>
            </a:r>
          </a:p>
          <a:p>
            <a:pPr marL="800100" lvl="1" indent="-342900" algn="just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T</a:t>
            </a:r>
            <a:r>
              <a:rPr lang="en-US" sz="2000" dirty="0" smtClean="0">
                <a:latin typeface="Arial"/>
                <a:cs typeface="Arial"/>
              </a:rPr>
              <a:t>he </a:t>
            </a:r>
            <a:r>
              <a:rPr lang="en-US" sz="2000" dirty="0" err="1" smtClean="0">
                <a:latin typeface="Arial"/>
                <a:cs typeface="Arial"/>
              </a:rPr>
              <a:t>hyperplane</a:t>
            </a:r>
            <a:r>
              <a:rPr lang="en-US" sz="2000" dirty="0" smtClean="0">
                <a:latin typeface="Arial"/>
                <a:cs typeface="Arial"/>
              </a:rPr>
              <a:t> that represents </a:t>
            </a:r>
            <a:r>
              <a:rPr lang="en-US" sz="2000" dirty="0">
                <a:latin typeface="Arial"/>
                <a:cs typeface="Arial"/>
              </a:rPr>
              <a:t>the largest separation, or </a:t>
            </a:r>
            <a:r>
              <a:rPr lang="en-US" sz="2000" b="1" i="1" dirty="0">
                <a:latin typeface="Arial"/>
                <a:cs typeface="Arial"/>
              </a:rPr>
              <a:t>margin</a:t>
            </a:r>
            <a:r>
              <a:rPr lang="en-US" sz="2000" dirty="0">
                <a:latin typeface="Arial"/>
                <a:cs typeface="Arial"/>
              </a:rPr>
              <a:t>, between the two </a:t>
            </a:r>
            <a:r>
              <a:rPr lang="en-US" sz="2000" dirty="0" smtClean="0">
                <a:latin typeface="Arial"/>
                <a:cs typeface="Arial"/>
              </a:rPr>
              <a:t>classes</a:t>
            </a:r>
          </a:p>
          <a:p>
            <a:pPr marL="800100" lvl="1" indent="-342900" algn="just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W</a:t>
            </a:r>
            <a:r>
              <a:rPr lang="en-US" sz="2000" dirty="0" smtClean="0">
                <a:latin typeface="Arial"/>
                <a:cs typeface="Arial"/>
              </a:rPr>
              <a:t>e </a:t>
            </a:r>
            <a:r>
              <a:rPr lang="en-US" sz="2000" dirty="0">
                <a:latin typeface="Arial"/>
                <a:cs typeface="Arial"/>
              </a:rPr>
              <a:t>choose the </a:t>
            </a:r>
            <a:r>
              <a:rPr lang="en-US" sz="2000" dirty="0" err="1">
                <a:latin typeface="Arial"/>
                <a:cs typeface="Arial"/>
              </a:rPr>
              <a:t>hyperplane</a:t>
            </a:r>
            <a:r>
              <a:rPr lang="en-US" sz="2000" dirty="0">
                <a:latin typeface="Arial"/>
                <a:cs typeface="Arial"/>
              </a:rPr>
              <a:t> so that the distance from it to the nearest data point on each side is </a:t>
            </a:r>
            <a:r>
              <a:rPr lang="en-US" sz="2000" dirty="0" smtClean="0">
                <a:latin typeface="Arial"/>
                <a:cs typeface="Arial"/>
              </a:rPr>
              <a:t>maximized</a:t>
            </a:r>
          </a:p>
          <a:p>
            <a:pPr marL="800100" lvl="1" indent="-342900" algn="just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If </a:t>
            </a:r>
            <a:r>
              <a:rPr lang="en-US" sz="2000" dirty="0">
                <a:latin typeface="Arial"/>
                <a:cs typeface="Arial"/>
              </a:rPr>
              <a:t>such a </a:t>
            </a:r>
            <a:r>
              <a:rPr lang="en-US" sz="2000" dirty="0" err="1">
                <a:latin typeface="Arial"/>
                <a:cs typeface="Arial"/>
              </a:rPr>
              <a:t>hyperplane</a:t>
            </a:r>
            <a:r>
              <a:rPr lang="en-US" sz="2000" dirty="0">
                <a:latin typeface="Arial"/>
                <a:cs typeface="Arial"/>
              </a:rPr>
              <a:t> exists, it is known as </a:t>
            </a:r>
            <a:r>
              <a:rPr lang="en-US" sz="2000" dirty="0" smtClean="0">
                <a:latin typeface="Arial"/>
                <a:cs typeface="Arial"/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maximum-margin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cs typeface="Arial"/>
              </a:rPr>
              <a:t>hyperplane</a:t>
            </a:r>
            <a:endParaRPr lang="en-US" sz="20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342900" indent="-342900" algn="just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It is desirable </a:t>
            </a:r>
            <a:r>
              <a:rPr lang="en-US" sz="2400" dirty="0">
                <a:latin typeface="Arial"/>
                <a:cs typeface="Arial"/>
              </a:rPr>
              <a:t>to design linear </a:t>
            </a:r>
            <a:r>
              <a:rPr lang="en-US" sz="2400" dirty="0" smtClean="0">
                <a:latin typeface="Arial"/>
                <a:cs typeface="Arial"/>
              </a:rPr>
              <a:t>classifiers that </a:t>
            </a:r>
            <a:r>
              <a:rPr lang="en-US" sz="2400" dirty="0">
                <a:latin typeface="Arial"/>
                <a:cs typeface="Arial"/>
              </a:rPr>
              <a:t>maximize the margins of their decision </a:t>
            </a:r>
            <a:r>
              <a:rPr lang="en-US" sz="2400" dirty="0" smtClean="0">
                <a:latin typeface="Arial"/>
                <a:cs typeface="Arial"/>
              </a:rPr>
              <a:t>boundaries</a:t>
            </a:r>
          </a:p>
          <a:p>
            <a:pPr marL="342900" indent="-342900" algn="just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This ensures that their worst-case generalization errors are minimized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54075" y="5913438"/>
            <a:ext cx="752792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ts val="29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chemeClr val="accent2"/>
                </a:solidFill>
              </a:rPr>
              <a:t>Risk </a:t>
            </a:r>
            <a:r>
              <a:rPr lang="en-US" sz="2400" b="1" dirty="0">
                <a:solidFill>
                  <a:schemeClr val="accent2"/>
                </a:solidFill>
              </a:rPr>
              <a:t>of </a:t>
            </a:r>
            <a:r>
              <a:rPr lang="en-US" sz="2400" b="1" dirty="0" err="1">
                <a:solidFill>
                  <a:schemeClr val="accent2"/>
                </a:solidFill>
              </a:rPr>
              <a:t>overfitting</a:t>
            </a:r>
            <a:r>
              <a:rPr lang="en-US" sz="2400" b="1" dirty="0">
                <a:solidFill>
                  <a:schemeClr val="accent2"/>
                </a:solidFill>
              </a:rPr>
              <a:t> is reduced by finding the maximum margin </a:t>
            </a:r>
            <a:r>
              <a:rPr lang="en-US" sz="2400" b="1" dirty="0" err="1" smtClean="0">
                <a:solidFill>
                  <a:schemeClr val="accent2"/>
                </a:solidFill>
              </a:rPr>
              <a:t>hyperplane</a:t>
            </a:r>
            <a:r>
              <a:rPr lang="en-US" sz="2400" b="1" dirty="0" smtClean="0">
                <a:solidFill>
                  <a:schemeClr val="accent2"/>
                </a:solidFill>
              </a:rPr>
              <a:t>!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63887"/>
      </p:ext>
    </p:extLst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0"/>
            <a:ext cx="8439150" cy="781050"/>
          </a:xfrm>
        </p:spPr>
        <p:txBody>
          <a:bodyPr/>
          <a:lstStyle/>
          <a:p>
            <a:r>
              <a:rPr lang="en-US" b="0" dirty="0" smtClean="0"/>
              <a:t>The maximum margin </a:t>
            </a:r>
            <a:r>
              <a:rPr lang="en-US" b="0" dirty="0" err="1" smtClean="0"/>
              <a:t>hyperplane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33400" y="890385"/>
            <a:ext cx="8153400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It is desirable </a:t>
            </a:r>
            <a:r>
              <a:rPr lang="en-US" sz="2400" dirty="0">
                <a:latin typeface="Arial"/>
                <a:cs typeface="Arial"/>
              </a:rPr>
              <a:t>to design linear </a:t>
            </a:r>
            <a:r>
              <a:rPr lang="en-US" sz="2400" dirty="0" smtClean="0">
                <a:latin typeface="Arial"/>
                <a:cs typeface="Arial"/>
              </a:rPr>
              <a:t>classifiers that </a:t>
            </a:r>
            <a:r>
              <a:rPr lang="en-US" sz="2400" dirty="0">
                <a:latin typeface="Arial"/>
                <a:cs typeface="Arial"/>
              </a:rPr>
              <a:t>maximize the margins of their decision </a:t>
            </a:r>
            <a:r>
              <a:rPr lang="en-US" sz="2400" dirty="0" smtClean="0">
                <a:latin typeface="Arial"/>
                <a:cs typeface="Arial"/>
              </a:rPr>
              <a:t>boundaries</a:t>
            </a:r>
          </a:p>
          <a:p>
            <a:pPr marL="342900" indent="-342900" algn="just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This ensures that their worst-case generalization errors are minimized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28600" y="2819400"/>
            <a:ext cx="8382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ts val="2900"/>
              </a:lnSpc>
              <a:spcBef>
                <a:spcPct val="20000"/>
              </a:spcBef>
            </a:pPr>
            <a:r>
              <a:rPr lang="en-US" sz="2400" b="1" dirty="0" smtClean="0"/>
              <a:t>One example of such classifiers:</a:t>
            </a:r>
          </a:p>
          <a:p>
            <a:pPr marL="342900" indent="-342900" algn="just">
              <a:lnSpc>
                <a:spcPts val="29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Linear support vector machines:</a:t>
            </a:r>
          </a:p>
          <a:p>
            <a:pPr marL="800100" lvl="1" indent="-342900" algn="just">
              <a:lnSpc>
                <a:spcPts val="2900"/>
              </a:lnSpc>
              <a:spcBef>
                <a:spcPct val="20000"/>
              </a:spcBef>
              <a:buFont typeface="Lucida Grande"/>
              <a:buChar char="-"/>
            </a:pPr>
            <a:r>
              <a:rPr lang="en-US" sz="2400" dirty="0" smtClean="0"/>
              <a:t>Find the maximum-margin </a:t>
            </a:r>
            <a:r>
              <a:rPr lang="en-US" sz="2400" dirty="0" err="1" smtClean="0"/>
              <a:t>hyperplane</a:t>
            </a:r>
            <a:endParaRPr lang="en-US" sz="2400" dirty="0" smtClean="0"/>
          </a:p>
          <a:p>
            <a:pPr marL="800100" lvl="1" indent="-342900" algn="just">
              <a:lnSpc>
                <a:spcPts val="2900"/>
              </a:lnSpc>
              <a:spcBef>
                <a:spcPct val="20000"/>
              </a:spcBef>
              <a:buFont typeface="Lucida Grande"/>
              <a:buChar char="-"/>
            </a:pPr>
            <a:r>
              <a:rPr lang="en-US" sz="2400" dirty="0" smtClean="0"/>
              <a:t>Express this </a:t>
            </a:r>
            <a:r>
              <a:rPr lang="en-US" sz="2400" dirty="0" err="1" smtClean="0"/>
              <a:t>hyperplane</a:t>
            </a:r>
            <a:r>
              <a:rPr lang="en-US" sz="2400" dirty="0" smtClean="0"/>
              <a:t> as a linear combination of the data points (x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,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): </a:t>
            </a:r>
          </a:p>
          <a:p>
            <a:pPr marL="800100" lvl="1" indent="-342900" algn="just">
              <a:lnSpc>
                <a:spcPts val="2900"/>
              </a:lnSpc>
              <a:spcBef>
                <a:spcPct val="20000"/>
              </a:spcBef>
              <a:buFont typeface="Lucida Grande"/>
              <a:buChar char="-"/>
            </a:pPr>
            <a:endParaRPr lang="en-US" sz="2400" dirty="0" smtClean="0"/>
          </a:p>
          <a:p>
            <a:pPr marL="800100" lvl="1" indent="-342900" algn="just">
              <a:lnSpc>
                <a:spcPts val="2900"/>
              </a:lnSpc>
              <a:spcBef>
                <a:spcPct val="20000"/>
              </a:spcBef>
              <a:buFont typeface="Lucida Grande"/>
              <a:buChar char="-"/>
            </a:pPr>
            <a:r>
              <a:rPr lang="en-US" sz="2400" dirty="0" smtClean="0"/>
              <a:t>The two points (one from each side) with the smallest distance from the </a:t>
            </a:r>
            <a:r>
              <a:rPr lang="en-US" sz="2400" dirty="0" err="1" smtClean="0"/>
              <a:t>hyperplane</a:t>
            </a:r>
            <a:r>
              <a:rPr lang="en-US" sz="2400" dirty="0" smtClean="0"/>
              <a:t> are called </a:t>
            </a:r>
            <a:r>
              <a:rPr lang="en-US" sz="2400" b="1" i="1" dirty="0" smtClean="0">
                <a:solidFill>
                  <a:srgbClr val="FF0000"/>
                </a:solidFill>
              </a:rPr>
              <a:t>support vectors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292314"/>
              </p:ext>
            </p:extLst>
          </p:nvPr>
        </p:nvGraphicFramePr>
        <p:xfrm>
          <a:off x="4240170" y="4633912"/>
          <a:ext cx="330363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04" name="Equation" r:id="rId4" imgW="1422400" imgH="368300" progId="Equation.3">
                  <p:embed/>
                </p:oleObj>
              </mc:Choice>
              <mc:Fallback>
                <p:oleObj name="Equation" r:id="rId4" imgW="14224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0170" y="4633912"/>
                        <a:ext cx="3303630" cy="8524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5607159"/>
      </p:ext>
    </p:extLst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228600"/>
            <a:ext cx="8439150" cy="781050"/>
          </a:xfrm>
        </p:spPr>
        <p:txBody>
          <a:bodyPr/>
          <a:lstStyle/>
          <a:p>
            <a:r>
              <a:rPr lang="en-US" dirty="0" smtClean="0"/>
              <a:t>Linear SVM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979863" y="4176713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532063" y="384810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255838" y="403860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708275" y="407670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889250" y="373380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013325" y="4595813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322513" y="4238625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679825" y="4238625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835275" y="4378325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663950" y="4056063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965450" y="4105275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040063" y="4410075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249613" y="3929063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2898775" y="4281488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2517775" y="417195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4598988" y="4429125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3932238" y="2590800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4313238" y="2686050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2451100" y="15240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3013075" y="20955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2965450" y="233362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2832100" y="157162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4794250" y="287655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4632325" y="240982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4470400" y="26670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3613150" y="237172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4165600" y="24384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4537075" y="298132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4252913" y="4606925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3779838" y="4627563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3346450" y="445770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2570163" y="4348163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2746375" y="2376488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3265488" y="2338388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5056188" y="2424113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3009900" y="2636838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5213350" y="2547938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3587750" y="281305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3255963" y="2800350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02" name="Text Box 42"/>
          <p:cNvSpPr txBox="1">
            <a:spLocks noChangeArrowheads="1"/>
          </p:cNvSpPr>
          <p:nvPr/>
        </p:nvSpPr>
        <p:spPr bwMode="auto">
          <a:xfrm>
            <a:off x="5141913" y="3028950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4203700" y="3036888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04" name="Text Box 44"/>
          <p:cNvSpPr txBox="1">
            <a:spLocks noChangeArrowheads="1"/>
          </p:cNvSpPr>
          <p:nvPr/>
        </p:nvSpPr>
        <p:spPr bwMode="auto">
          <a:xfrm>
            <a:off x="3313113" y="2005013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05" name="Text Box 45"/>
          <p:cNvSpPr txBox="1">
            <a:spLocks noChangeArrowheads="1"/>
          </p:cNvSpPr>
          <p:nvPr/>
        </p:nvSpPr>
        <p:spPr bwMode="auto">
          <a:xfrm>
            <a:off x="2989263" y="1795463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2336800" y="20574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4408488" y="2143125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08" name="Text Box 48"/>
          <p:cNvSpPr txBox="1">
            <a:spLocks noChangeArrowheads="1"/>
          </p:cNvSpPr>
          <p:nvPr/>
        </p:nvSpPr>
        <p:spPr bwMode="auto">
          <a:xfrm>
            <a:off x="4084638" y="1933575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09" name="Text Box 49"/>
          <p:cNvSpPr txBox="1">
            <a:spLocks noChangeArrowheads="1"/>
          </p:cNvSpPr>
          <p:nvPr/>
        </p:nvSpPr>
        <p:spPr bwMode="auto">
          <a:xfrm>
            <a:off x="3867150" y="27940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10" name="Text Box 50"/>
          <p:cNvSpPr txBox="1">
            <a:spLocks noChangeArrowheads="1"/>
          </p:cNvSpPr>
          <p:nvPr/>
        </p:nvSpPr>
        <p:spPr bwMode="auto">
          <a:xfrm>
            <a:off x="2243138" y="1755775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11" name="Text Box 51"/>
          <p:cNvSpPr txBox="1">
            <a:spLocks noChangeArrowheads="1"/>
          </p:cNvSpPr>
          <p:nvPr/>
        </p:nvSpPr>
        <p:spPr bwMode="auto">
          <a:xfrm>
            <a:off x="4100513" y="2841625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13" name="Text Box 53"/>
          <p:cNvSpPr txBox="1">
            <a:spLocks noChangeArrowheads="1"/>
          </p:cNvSpPr>
          <p:nvPr/>
        </p:nvSpPr>
        <p:spPr bwMode="auto">
          <a:xfrm>
            <a:off x="4364038" y="4117975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414" name="Text Box 54"/>
          <p:cNvSpPr txBox="1">
            <a:spLocks noChangeArrowheads="1"/>
          </p:cNvSpPr>
          <p:nvPr/>
        </p:nvSpPr>
        <p:spPr bwMode="auto">
          <a:xfrm>
            <a:off x="2460625" y="212407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15" name="Text Box 55"/>
          <p:cNvSpPr txBox="1">
            <a:spLocks noChangeArrowheads="1"/>
          </p:cNvSpPr>
          <p:nvPr/>
        </p:nvSpPr>
        <p:spPr bwMode="auto">
          <a:xfrm>
            <a:off x="2555875" y="193357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16" name="Text Box 56"/>
          <p:cNvSpPr txBox="1">
            <a:spLocks noChangeArrowheads="1"/>
          </p:cNvSpPr>
          <p:nvPr/>
        </p:nvSpPr>
        <p:spPr bwMode="auto">
          <a:xfrm>
            <a:off x="2703513" y="1947863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5417" name="Text Box 57"/>
          <p:cNvSpPr txBox="1">
            <a:spLocks noChangeArrowheads="1"/>
          </p:cNvSpPr>
          <p:nvPr/>
        </p:nvSpPr>
        <p:spPr bwMode="auto">
          <a:xfrm>
            <a:off x="1943100" y="1874838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3300"/>
                </a:solidFill>
              </a:rPr>
              <a:t>-</a:t>
            </a:r>
          </a:p>
        </p:txBody>
      </p:sp>
      <p:sp>
        <p:nvSpPr>
          <p:cNvPr id="187452" name="Text Box 60"/>
          <p:cNvSpPr txBox="1">
            <a:spLocks noChangeArrowheads="1"/>
          </p:cNvSpPr>
          <p:nvPr/>
        </p:nvSpPr>
        <p:spPr bwMode="auto">
          <a:xfrm>
            <a:off x="1524000" y="5562600"/>
            <a:ext cx="601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x</a:t>
            </a:r>
            <a:r>
              <a:rPr lang="en-US" sz="2800" baseline="-25000" dirty="0" smtClean="0">
                <a:latin typeface="Calibri"/>
                <a:cs typeface="Calibri"/>
              </a:rPr>
              <a:t>1</a:t>
            </a:r>
            <a:r>
              <a:rPr lang="en-US" sz="2800" dirty="0" smtClean="0">
                <a:latin typeface="Calibri"/>
                <a:cs typeface="Calibri"/>
              </a:rPr>
              <a:t> and x</a:t>
            </a:r>
            <a:r>
              <a:rPr lang="en-US" sz="2800" baseline="-25000" dirty="0" smtClean="0">
                <a:latin typeface="Calibri"/>
                <a:cs typeface="Calibri"/>
              </a:rPr>
              <a:t>2</a:t>
            </a:r>
            <a:r>
              <a:rPr lang="en-US" sz="2800" dirty="0" smtClean="0">
                <a:latin typeface="Calibri"/>
                <a:cs typeface="Calibri"/>
              </a:rPr>
              <a:t> are the support vectors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187453" name="Line 61"/>
          <p:cNvSpPr>
            <a:spLocks noChangeShapeType="1"/>
          </p:cNvSpPr>
          <p:nvPr/>
        </p:nvSpPr>
        <p:spPr bwMode="auto">
          <a:xfrm>
            <a:off x="1333500" y="3021013"/>
            <a:ext cx="5429250" cy="122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87454" name="Line 62"/>
          <p:cNvSpPr>
            <a:spLocks noChangeShapeType="1"/>
          </p:cNvSpPr>
          <p:nvPr/>
        </p:nvSpPr>
        <p:spPr bwMode="auto">
          <a:xfrm flipH="1">
            <a:off x="3076575" y="3429000"/>
            <a:ext cx="82550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87455" name="AutoShape 63"/>
          <p:cNvSpPr>
            <a:spLocks/>
          </p:cNvSpPr>
          <p:nvPr/>
        </p:nvSpPr>
        <p:spPr bwMode="auto">
          <a:xfrm rot="11457164">
            <a:off x="3149600" y="3471863"/>
            <a:ext cx="152400" cy="423862"/>
          </a:xfrm>
          <a:prstGeom prst="leftBrace">
            <a:avLst>
              <a:gd name="adj1" fmla="val 2317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7456" name="Line 64"/>
          <p:cNvSpPr>
            <a:spLocks noChangeShapeType="1"/>
          </p:cNvSpPr>
          <p:nvPr/>
        </p:nvSpPr>
        <p:spPr bwMode="auto">
          <a:xfrm flipH="1">
            <a:off x="3328988" y="3009900"/>
            <a:ext cx="6350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87457" name="AutoShape 65"/>
          <p:cNvSpPr>
            <a:spLocks/>
          </p:cNvSpPr>
          <p:nvPr/>
        </p:nvSpPr>
        <p:spPr bwMode="auto">
          <a:xfrm rot="11457164">
            <a:off x="3392488" y="3051175"/>
            <a:ext cx="152400" cy="430213"/>
          </a:xfrm>
          <a:prstGeom prst="leftBrace">
            <a:avLst>
              <a:gd name="adj1" fmla="val 2352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048000" y="2831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9" name="TextBox 68"/>
          <p:cNvSpPr txBox="1"/>
          <p:nvPr/>
        </p:nvSpPr>
        <p:spPr>
          <a:xfrm>
            <a:off x="27432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7400" y="36692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aximum-margin </a:t>
            </a:r>
            <a:r>
              <a:rPr lang="en-US" dirty="0" err="1"/>
              <a:t>h</a:t>
            </a:r>
            <a:r>
              <a:rPr lang="en-US" dirty="0" err="1" smtClean="0"/>
              <a:t>yperplane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336114"/>
      </p:ext>
    </p:extLst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60400" y="304800"/>
            <a:ext cx="7416800" cy="990600"/>
          </a:xfrm>
        </p:spPr>
        <p:txBody>
          <a:bodyPr/>
          <a:lstStyle/>
          <a:p>
            <a:r>
              <a:rPr lang="en-US" sz="3600" b="0" dirty="0" smtClean="0"/>
              <a:t>What if the classes are not linearly separable?</a:t>
            </a:r>
            <a:endParaRPr lang="en-US" sz="3600" b="0" dirty="0" smtClean="0">
              <a:solidFill>
                <a:schemeClr val="tx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3725" y="1938338"/>
            <a:ext cx="3292475" cy="2557463"/>
            <a:chOff x="1532" y="656"/>
            <a:chExt cx="2074" cy="1611"/>
          </a:xfrm>
        </p:grpSpPr>
        <p:sp>
          <p:nvSpPr>
            <p:cNvPr id="9279" name="Text Box 4"/>
            <p:cNvSpPr txBox="1">
              <a:spLocks noChangeArrowheads="1"/>
            </p:cNvSpPr>
            <p:nvPr/>
          </p:nvSpPr>
          <p:spPr bwMode="auto">
            <a:xfrm>
              <a:off x="2981" y="2036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grpSp>
          <p:nvGrpSpPr>
            <p:cNvPr id="9280" name="Group 5"/>
            <p:cNvGrpSpPr>
              <a:grpSpLocks/>
            </p:cNvGrpSpPr>
            <p:nvPr/>
          </p:nvGrpSpPr>
          <p:grpSpPr bwMode="auto">
            <a:xfrm>
              <a:off x="1532" y="656"/>
              <a:ext cx="2074" cy="1558"/>
              <a:chOff x="1532" y="656"/>
              <a:chExt cx="2074" cy="1558"/>
            </a:xfrm>
          </p:grpSpPr>
          <p:sp>
            <p:nvSpPr>
              <p:cNvPr id="9281" name="Line 6"/>
              <p:cNvSpPr>
                <a:spLocks noChangeShapeType="1"/>
              </p:cNvSpPr>
              <p:nvPr/>
            </p:nvSpPr>
            <p:spPr bwMode="auto">
              <a:xfrm flipV="1">
                <a:off x="2478" y="786"/>
                <a:ext cx="0" cy="14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82" name="Line 7"/>
              <p:cNvSpPr>
                <a:spLocks noChangeShapeType="1"/>
              </p:cNvSpPr>
              <p:nvPr/>
            </p:nvSpPr>
            <p:spPr bwMode="auto">
              <a:xfrm flipH="1" flipV="1">
                <a:off x="1560" y="1452"/>
                <a:ext cx="18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sv-SE"/>
              </a:p>
            </p:txBody>
          </p:sp>
          <p:graphicFrame>
            <p:nvGraphicFramePr>
              <p:cNvPr id="9221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22654575"/>
                  </p:ext>
                </p:extLst>
              </p:nvPr>
            </p:nvGraphicFramePr>
            <p:xfrm>
              <a:off x="3443" y="1412"/>
              <a:ext cx="163" cy="2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7196" name="Equation" r:id="rId4" imgW="152400" imgH="203200" progId="Equation.3">
                      <p:embed/>
                    </p:oleObj>
                  </mc:Choice>
                  <mc:Fallback>
                    <p:oleObj name="Equation" r:id="rId4" imgW="1524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43" y="1412"/>
                            <a:ext cx="163" cy="21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222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85842079"/>
                  </p:ext>
                </p:extLst>
              </p:nvPr>
            </p:nvGraphicFramePr>
            <p:xfrm>
              <a:off x="2489" y="656"/>
              <a:ext cx="192" cy="2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7197" name="Equation" r:id="rId6" imgW="177800" imgH="203200" progId="Equation.3">
                      <p:embed/>
                    </p:oleObj>
                  </mc:Choice>
                  <mc:Fallback>
                    <p:oleObj name="Equation" r:id="rId6" imgW="1778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89" y="656"/>
                            <a:ext cx="192" cy="21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283" name="Text Box 10"/>
              <p:cNvSpPr txBox="1">
                <a:spLocks noChangeArrowheads="1"/>
              </p:cNvSpPr>
              <p:nvPr/>
            </p:nvSpPr>
            <p:spPr bwMode="auto">
              <a:xfrm>
                <a:off x="2213" y="1277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9284" name="Text Box 11"/>
              <p:cNvSpPr txBox="1">
                <a:spLocks noChangeArrowheads="1"/>
              </p:cNvSpPr>
              <p:nvPr/>
            </p:nvSpPr>
            <p:spPr bwMode="auto">
              <a:xfrm>
                <a:off x="2429" y="1418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9285" name="Text Box 12"/>
              <p:cNvSpPr txBox="1">
                <a:spLocks noChangeArrowheads="1"/>
              </p:cNvSpPr>
              <p:nvPr/>
            </p:nvSpPr>
            <p:spPr bwMode="auto">
              <a:xfrm>
                <a:off x="2045" y="1508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9286" name="Text Box 13"/>
              <p:cNvSpPr txBox="1">
                <a:spLocks noChangeArrowheads="1"/>
              </p:cNvSpPr>
              <p:nvPr/>
            </p:nvSpPr>
            <p:spPr bwMode="auto">
              <a:xfrm>
                <a:off x="2450" y="1094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9287" name="Text Box 14"/>
              <p:cNvSpPr txBox="1">
                <a:spLocks noChangeArrowheads="1"/>
              </p:cNvSpPr>
              <p:nvPr/>
            </p:nvSpPr>
            <p:spPr bwMode="auto">
              <a:xfrm>
                <a:off x="2198" y="1388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9288" name="Text Box 15"/>
              <p:cNvSpPr txBox="1">
                <a:spLocks noChangeArrowheads="1"/>
              </p:cNvSpPr>
              <p:nvPr/>
            </p:nvSpPr>
            <p:spPr bwMode="auto">
              <a:xfrm>
                <a:off x="2090" y="1379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9289" name="Text Box 16"/>
              <p:cNvSpPr txBox="1">
                <a:spLocks noChangeArrowheads="1"/>
              </p:cNvSpPr>
              <p:nvPr/>
            </p:nvSpPr>
            <p:spPr bwMode="auto">
              <a:xfrm>
                <a:off x="2087" y="1634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9290" name="Text Box 17"/>
              <p:cNvSpPr txBox="1">
                <a:spLocks noChangeArrowheads="1"/>
              </p:cNvSpPr>
              <p:nvPr/>
            </p:nvSpPr>
            <p:spPr bwMode="auto">
              <a:xfrm>
                <a:off x="2276" y="1094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9291" name="Text Box 18"/>
              <p:cNvSpPr txBox="1">
                <a:spLocks noChangeArrowheads="1"/>
              </p:cNvSpPr>
              <p:nvPr/>
            </p:nvSpPr>
            <p:spPr bwMode="auto">
              <a:xfrm>
                <a:off x="2636" y="1340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9292" name="Text Box 19"/>
              <p:cNvSpPr txBox="1">
                <a:spLocks noChangeArrowheads="1"/>
              </p:cNvSpPr>
              <p:nvPr/>
            </p:nvSpPr>
            <p:spPr bwMode="auto">
              <a:xfrm>
                <a:off x="2138" y="1163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9293" name="Text Box 20"/>
              <p:cNvSpPr txBox="1">
                <a:spLocks noChangeArrowheads="1"/>
              </p:cNvSpPr>
              <p:nvPr/>
            </p:nvSpPr>
            <p:spPr bwMode="auto">
              <a:xfrm>
                <a:off x="2492" y="1550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9294" name="Text Box 21"/>
              <p:cNvSpPr txBox="1">
                <a:spLocks noChangeArrowheads="1"/>
              </p:cNvSpPr>
              <p:nvPr/>
            </p:nvSpPr>
            <p:spPr bwMode="auto">
              <a:xfrm>
                <a:off x="2453" y="1802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9295" name="Text Box 22"/>
              <p:cNvSpPr txBox="1">
                <a:spLocks noChangeArrowheads="1"/>
              </p:cNvSpPr>
              <p:nvPr/>
            </p:nvSpPr>
            <p:spPr bwMode="auto">
              <a:xfrm>
                <a:off x="2465" y="1289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9296" name="Text Box 23"/>
              <p:cNvSpPr txBox="1">
                <a:spLocks noChangeArrowheads="1"/>
              </p:cNvSpPr>
              <p:nvPr/>
            </p:nvSpPr>
            <p:spPr bwMode="auto">
              <a:xfrm>
                <a:off x="2180" y="1763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9297" name="Text Box 24"/>
              <p:cNvSpPr txBox="1">
                <a:spLocks noChangeArrowheads="1"/>
              </p:cNvSpPr>
              <p:nvPr/>
            </p:nvSpPr>
            <p:spPr bwMode="auto">
              <a:xfrm>
                <a:off x="2210" y="1592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9298" name="Text Box 25"/>
              <p:cNvSpPr txBox="1">
                <a:spLocks noChangeArrowheads="1"/>
              </p:cNvSpPr>
              <p:nvPr/>
            </p:nvSpPr>
            <p:spPr bwMode="auto">
              <a:xfrm>
                <a:off x="2681" y="1592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9299" name="Text Box 26"/>
              <p:cNvSpPr txBox="1">
                <a:spLocks noChangeArrowheads="1"/>
              </p:cNvSpPr>
              <p:nvPr/>
            </p:nvSpPr>
            <p:spPr bwMode="auto">
              <a:xfrm>
                <a:off x="2495" y="974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9300" name="Text Box 27"/>
              <p:cNvSpPr txBox="1">
                <a:spLocks noChangeArrowheads="1"/>
              </p:cNvSpPr>
              <p:nvPr/>
            </p:nvSpPr>
            <p:spPr bwMode="auto">
              <a:xfrm>
                <a:off x="2735" y="1034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9301" name="Text Box 28"/>
              <p:cNvSpPr txBox="1">
                <a:spLocks noChangeArrowheads="1"/>
              </p:cNvSpPr>
              <p:nvPr/>
            </p:nvSpPr>
            <p:spPr bwMode="auto">
              <a:xfrm>
                <a:off x="2936" y="1394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9302" name="Text Box 29"/>
              <p:cNvSpPr txBox="1">
                <a:spLocks noChangeArrowheads="1"/>
              </p:cNvSpPr>
              <p:nvPr/>
            </p:nvSpPr>
            <p:spPr bwMode="auto">
              <a:xfrm>
                <a:off x="3206" y="1622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9303" name="Text Box 30"/>
              <p:cNvSpPr txBox="1">
                <a:spLocks noChangeArrowheads="1"/>
              </p:cNvSpPr>
              <p:nvPr/>
            </p:nvSpPr>
            <p:spPr bwMode="auto">
              <a:xfrm>
                <a:off x="3344" y="1850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9304" name="Text Box 31"/>
              <p:cNvSpPr txBox="1">
                <a:spLocks noChangeArrowheads="1"/>
              </p:cNvSpPr>
              <p:nvPr/>
            </p:nvSpPr>
            <p:spPr bwMode="auto">
              <a:xfrm>
                <a:off x="3266" y="1502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9305" name="Text Box 32"/>
              <p:cNvSpPr txBox="1">
                <a:spLocks noChangeArrowheads="1"/>
              </p:cNvSpPr>
              <p:nvPr/>
            </p:nvSpPr>
            <p:spPr bwMode="auto">
              <a:xfrm>
                <a:off x="3038" y="1154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9306" name="Text Box 33"/>
              <p:cNvSpPr txBox="1">
                <a:spLocks noChangeArrowheads="1"/>
              </p:cNvSpPr>
              <p:nvPr/>
            </p:nvSpPr>
            <p:spPr bwMode="auto">
              <a:xfrm>
                <a:off x="2936" y="860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9307" name="Text Box 34"/>
              <p:cNvSpPr txBox="1">
                <a:spLocks noChangeArrowheads="1"/>
              </p:cNvSpPr>
              <p:nvPr/>
            </p:nvSpPr>
            <p:spPr bwMode="auto">
              <a:xfrm>
                <a:off x="2834" y="1022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9308" name="Text Box 35"/>
              <p:cNvSpPr txBox="1">
                <a:spLocks noChangeArrowheads="1"/>
              </p:cNvSpPr>
              <p:nvPr/>
            </p:nvSpPr>
            <p:spPr bwMode="auto">
              <a:xfrm>
                <a:off x="2294" y="836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9309" name="Text Box 36"/>
              <p:cNvSpPr txBox="1">
                <a:spLocks noChangeArrowheads="1"/>
              </p:cNvSpPr>
              <p:nvPr/>
            </p:nvSpPr>
            <p:spPr bwMode="auto">
              <a:xfrm>
                <a:off x="2642" y="878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9310" name="Text Box 37"/>
              <p:cNvSpPr txBox="1">
                <a:spLocks noChangeArrowheads="1"/>
              </p:cNvSpPr>
              <p:nvPr/>
            </p:nvSpPr>
            <p:spPr bwMode="auto">
              <a:xfrm>
                <a:off x="2876" y="1220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9311" name="Text Box 38"/>
              <p:cNvSpPr txBox="1">
                <a:spLocks noChangeArrowheads="1"/>
              </p:cNvSpPr>
              <p:nvPr/>
            </p:nvSpPr>
            <p:spPr bwMode="auto">
              <a:xfrm>
                <a:off x="2597" y="1208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9312" name="Text Box 39"/>
              <p:cNvSpPr txBox="1">
                <a:spLocks noChangeArrowheads="1"/>
              </p:cNvSpPr>
              <p:nvPr/>
            </p:nvSpPr>
            <p:spPr bwMode="auto">
              <a:xfrm>
                <a:off x="2711" y="1451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9313" name="Text Box 40"/>
              <p:cNvSpPr txBox="1">
                <a:spLocks noChangeArrowheads="1"/>
              </p:cNvSpPr>
              <p:nvPr/>
            </p:nvSpPr>
            <p:spPr bwMode="auto">
              <a:xfrm>
                <a:off x="2606" y="1700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9314" name="Text Box 41"/>
              <p:cNvSpPr txBox="1">
                <a:spLocks noChangeArrowheads="1"/>
              </p:cNvSpPr>
              <p:nvPr/>
            </p:nvSpPr>
            <p:spPr bwMode="auto">
              <a:xfrm>
                <a:off x="2429" y="1649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9315" name="Text Box 42"/>
              <p:cNvSpPr txBox="1">
                <a:spLocks noChangeArrowheads="1"/>
              </p:cNvSpPr>
              <p:nvPr/>
            </p:nvSpPr>
            <p:spPr bwMode="auto">
              <a:xfrm>
                <a:off x="1748" y="839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9316" name="Text Box 43"/>
              <p:cNvSpPr txBox="1">
                <a:spLocks noChangeArrowheads="1"/>
              </p:cNvSpPr>
              <p:nvPr/>
            </p:nvSpPr>
            <p:spPr bwMode="auto">
              <a:xfrm>
                <a:off x="2051" y="959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9317" name="Text Box 44"/>
              <p:cNvSpPr txBox="1">
                <a:spLocks noChangeArrowheads="1"/>
              </p:cNvSpPr>
              <p:nvPr/>
            </p:nvSpPr>
            <p:spPr bwMode="auto">
              <a:xfrm>
                <a:off x="1847" y="827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9318" name="Text Box 45"/>
              <p:cNvSpPr txBox="1">
                <a:spLocks noChangeArrowheads="1"/>
              </p:cNvSpPr>
              <p:nvPr/>
            </p:nvSpPr>
            <p:spPr bwMode="auto">
              <a:xfrm>
                <a:off x="1577" y="1079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9319" name="Text Box 46"/>
              <p:cNvSpPr txBox="1">
                <a:spLocks noChangeArrowheads="1"/>
              </p:cNvSpPr>
              <p:nvPr/>
            </p:nvSpPr>
            <p:spPr bwMode="auto">
              <a:xfrm>
                <a:off x="1880" y="1199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9320" name="Text Box 47"/>
              <p:cNvSpPr txBox="1">
                <a:spLocks noChangeArrowheads="1"/>
              </p:cNvSpPr>
              <p:nvPr/>
            </p:nvSpPr>
            <p:spPr bwMode="auto">
              <a:xfrm>
                <a:off x="1676" y="1067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9321" name="Text Box 48"/>
              <p:cNvSpPr txBox="1">
                <a:spLocks noChangeArrowheads="1"/>
              </p:cNvSpPr>
              <p:nvPr/>
            </p:nvSpPr>
            <p:spPr bwMode="auto">
              <a:xfrm>
                <a:off x="1532" y="1472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9322" name="Text Box 49"/>
              <p:cNvSpPr txBox="1">
                <a:spLocks noChangeArrowheads="1"/>
              </p:cNvSpPr>
              <p:nvPr/>
            </p:nvSpPr>
            <p:spPr bwMode="auto">
              <a:xfrm>
                <a:off x="1835" y="1592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9323" name="Text Box 50"/>
              <p:cNvSpPr txBox="1">
                <a:spLocks noChangeArrowheads="1"/>
              </p:cNvSpPr>
              <p:nvPr/>
            </p:nvSpPr>
            <p:spPr bwMode="auto">
              <a:xfrm>
                <a:off x="1631" y="1460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9324" name="Text Box 51"/>
              <p:cNvSpPr txBox="1">
                <a:spLocks noChangeArrowheads="1"/>
              </p:cNvSpPr>
              <p:nvPr/>
            </p:nvSpPr>
            <p:spPr bwMode="auto">
              <a:xfrm>
                <a:off x="1634" y="1733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9325" name="Text Box 52"/>
              <p:cNvSpPr txBox="1">
                <a:spLocks noChangeArrowheads="1"/>
              </p:cNvSpPr>
              <p:nvPr/>
            </p:nvSpPr>
            <p:spPr bwMode="auto">
              <a:xfrm>
                <a:off x="1937" y="1853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9326" name="Text Box 53"/>
              <p:cNvSpPr txBox="1">
                <a:spLocks noChangeArrowheads="1"/>
              </p:cNvSpPr>
              <p:nvPr/>
            </p:nvSpPr>
            <p:spPr bwMode="auto">
              <a:xfrm>
                <a:off x="1733" y="1721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9327" name="Text Box 54"/>
              <p:cNvSpPr txBox="1">
                <a:spLocks noChangeArrowheads="1"/>
              </p:cNvSpPr>
              <p:nvPr/>
            </p:nvSpPr>
            <p:spPr bwMode="auto">
              <a:xfrm>
                <a:off x="2864" y="1730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9328" name="Text Box 55"/>
              <p:cNvSpPr txBox="1">
                <a:spLocks noChangeArrowheads="1"/>
              </p:cNvSpPr>
              <p:nvPr/>
            </p:nvSpPr>
            <p:spPr bwMode="auto">
              <a:xfrm>
                <a:off x="3167" y="1850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9329" name="Text Box 56"/>
              <p:cNvSpPr txBox="1">
                <a:spLocks noChangeArrowheads="1"/>
              </p:cNvSpPr>
              <p:nvPr/>
            </p:nvSpPr>
            <p:spPr bwMode="auto">
              <a:xfrm>
                <a:off x="2963" y="1718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9330" name="Text Box 57"/>
              <p:cNvSpPr txBox="1">
                <a:spLocks noChangeArrowheads="1"/>
              </p:cNvSpPr>
              <p:nvPr/>
            </p:nvSpPr>
            <p:spPr bwMode="auto">
              <a:xfrm>
                <a:off x="2678" y="1916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  <p:sp>
            <p:nvSpPr>
              <p:cNvPr id="9331" name="Text Box 58"/>
              <p:cNvSpPr txBox="1">
                <a:spLocks noChangeArrowheads="1"/>
              </p:cNvSpPr>
              <p:nvPr/>
            </p:nvSpPr>
            <p:spPr bwMode="auto">
              <a:xfrm>
                <a:off x="2777" y="1904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-</a:t>
                </a:r>
              </a:p>
            </p:txBody>
          </p:sp>
        </p:grpSp>
      </p:grpSp>
      <p:graphicFrame>
        <p:nvGraphicFramePr>
          <p:cNvPr id="185403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205623"/>
              </p:ext>
            </p:extLst>
          </p:nvPr>
        </p:nvGraphicFramePr>
        <p:xfrm>
          <a:off x="4829175" y="4800600"/>
          <a:ext cx="41179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98" name="Equation" r:id="rId8" imgW="1790700" imgH="241300" progId="Equation.3">
                  <p:embed/>
                </p:oleObj>
              </mc:Choice>
              <mc:Fallback>
                <p:oleObj name="Equation" r:id="rId8" imgW="1790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175" y="4800600"/>
                        <a:ext cx="4117975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5181600" y="1828800"/>
            <a:ext cx="3524250" cy="2571750"/>
            <a:chOff x="1638" y="2508"/>
            <a:chExt cx="2220" cy="1620"/>
          </a:xfrm>
        </p:grpSpPr>
        <p:sp>
          <p:nvSpPr>
            <p:cNvPr id="9226" name="Line 61"/>
            <p:cNvSpPr>
              <a:spLocks noChangeShapeType="1"/>
            </p:cNvSpPr>
            <p:nvPr/>
          </p:nvSpPr>
          <p:spPr bwMode="auto">
            <a:xfrm flipV="1">
              <a:off x="1872" y="2652"/>
              <a:ext cx="0" cy="14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9227" name="Line 62"/>
            <p:cNvSpPr>
              <a:spLocks noChangeShapeType="1"/>
            </p:cNvSpPr>
            <p:nvPr/>
          </p:nvSpPr>
          <p:spPr bwMode="auto">
            <a:xfrm flipH="1" flipV="1">
              <a:off x="1638" y="3936"/>
              <a:ext cx="1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graphicFrame>
          <p:nvGraphicFramePr>
            <p:cNvPr id="9219" name="Objec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449954"/>
                </p:ext>
              </p:extLst>
            </p:nvPr>
          </p:nvGraphicFramePr>
          <p:xfrm>
            <a:off x="3508" y="3882"/>
            <a:ext cx="190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199" name="Equation" r:id="rId10" imgW="177800" imgH="228600" progId="Equation.3">
                    <p:embed/>
                  </p:oleObj>
                </mc:Choice>
                <mc:Fallback>
                  <p:oleObj name="Equation" r:id="rId10" imgW="177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8" y="3882"/>
                          <a:ext cx="190" cy="2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0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5958311"/>
                </p:ext>
              </p:extLst>
            </p:nvPr>
          </p:nvGraphicFramePr>
          <p:xfrm>
            <a:off x="1885" y="2508"/>
            <a:ext cx="190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200" name="Equation" r:id="rId12" imgW="177800" imgH="228600" progId="Equation.3">
                    <p:embed/>
                  </p:oleObj>
                </mc:Choice>
                <mc:Fallback>
                  <p:oleObj name="Equation" r:id="rId12" imgW="177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5" y="2508"/>
                          <a:ext cx="190" cy="2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8" name="Text Box 65"/>
            <p:cNvSpPr txBox="1">
              <a:spLocks noChangeArrowheads="1"/>
            </p:cNvSpPr>
            <p:nvPr/>
          </p:nvSpPr>
          <p:spPr bwMode="auto">
            <a:xfrm>
              <a:off x="2057" y="3245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9229" name="Text Box 66"/>
            <p:cNvSpPr txBox="1">
              <a:spLocks noChangeArrowheads="1"/>
            </p:cNvSpPr>
            <p:nvPr/>
          </p:nvSpPr>
          <p:spPr bwMode="auto">
            <a:xfrm>
              <a:off x="2273" y="3386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9230" name="Text Box 67"/>
            <p:cNvSpPr txBox="1">
              <a:spLocks noChangeArrowheads="1"/>
            </p:cNvSpPr>
            <p:nvPr/>
          </p:nvSpPr>
          <p:spPr bwMode="auto">
            <a:xfrm>
              <a:off x="1889" y="3476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9231" name="Text Box 68"/>
            <p:cNvSpPr txBox="1">
              <a:spLocks noChangeArrowheads="1"/>
            </p:cNvSpPr>
            <p:nvPr/>
          </p:nvSpPr>
          <p:spPr bwMode="auto">
            <a:xfrm>
              <a:off x="2174" y="3500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9232" name="Text Box 69"/>
            <p:cNvSpPr txBox="1">
              <a:spLocks noChangeArrowheads="1"/>
            </p:cNvSpPr>
            <p:nvPr/>
          </p:nvSpPr>
          <p:spPr bwMode="auto">
            <a:xfrm>
              <a:off x="2042" y="3356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9233" name="Text Box 70"/>
            <p:cNvSpPr txBox="1">
              <a:spLocks noChangeArrowheads="1"/>
            </p:cNvSpPr>
            <p:nvPr/>
          </p:nvSpPr>
          <p:spPr bwMode="auto">
            <a:xfrm>
              <a:off x="1934" y="3347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9234" name="Text Box 71"/>
            <p:cNvSpPr txBox="1">
              <a:spLocks noChangeArrowheads="1"/>
            </p:cNvSpPr>
            <p:nvPr/>
          </p:nvSpPr>
          <p:spPr bwMode="auto">
            <a:xfrm>
              <a:off x="1931" y="3602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9235" name="Text Box 72"/>
            <p:cNvSpPr txBox="1">
              <a:spLocks noChangeArrowheads="1"/>
            </p:cNvSpPr>
            <p:nvPr/>
          </p:nvSpPr>
          <p:spPr bwMode="auto">
            <a:xfrm>
              <a:off x="1868" y="3284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9236" name="Text Box 73"/>
            <p:cNvSpPr txBox="1">
              <a:spLocks noChangeArrowheads="1"/>
            </p:cNvSpPr>
            <p:nvPr/>
          </p:nvSpPr>
          <p:spPr bwMode="auto">
            <a:xfrm>
              <a:off x="2254" y="3690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9237" name="Text Box 74"/>
            <p:cNvSpPr txBox="1">
              <a:spLocks noChangeArrowheads="1"/>
            </p:cNvSpPr>
            <p:nvPr/>
          </p:nvSpPr>
          <p:spPr bwMode="auto">
            <a:xfrm>
              <a:off x="1858" y="3169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9238" name="Text Box 75"/>
            <p:cNvSpPr txBox="1">
              <a:spLocks noChangeArrowheads="1"/>
            </p:cNvSpPr>
            <p:nvPr/>
          </p:nvSpPr>
          <p:spPr bwMode="auto">
            <a:xfrm>
              <a:off x="2336" y="3518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9239" name="Text Box 76"/>
            <p:cNvSpPr txBox="1">
              <a:spLocks noChangeArrowheads="1"/>
            </p:cNvSpPr>
            <p:nvPr/>
          </p:nvSpPr>
          <p:spPr bwMode="auto">
            <a:xfrm>
              <a:off x="2383" y="3710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9240" name="Text Box 77"/>
            <p:cNvSpPr txBox="1">
              <a:spLocks noChangeArrowheads="1"/>
            </p:cNvSpPr>
            <p:nvPr/>
          </p:nvSpPr>
          <p:spPr bwMode="auto">
            <a:xfrm>
              <a:off x="2143" y="3365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9241" name="Text Box 78"/>
            <p:cNvSpPr txBox="1">
              <a:spLocks noChangeArrowheads="1"/>
            </p:cNvSpPr>
            <p:nvPr/>
          </p:nvSpPr>
          <p:spPr bwMode="auto">
            <a:xfrm>
              <a:off x="2294" y="3629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9242" name="Text Box 79"/>
            <p:cNvSpPr txBox="1">
              <a:spLocks noChangeArrowheads="1"/>
            </p:cNvSpPr>
            <p:nvPr/>
          </p:nvSpPr>
          <p:spPr bwMode="auto">
            <a:xfrm>
              <a:off x="2054" y="3560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9243" name="Text Box 80"/>
            <p:cNvSpPr txBox="1">
              <a:spLocks noChangeArrowheads="1"/>
            </p:cNvSpPr>
            <p:nvPr/>
          </p:nvSpPr>
          <p:spPr bwMode="auto">
            <a:xfrm>
              <a:off x="2525" y="3560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9244" name="Text Box 81"/>
            <p:cNvSpPr txBox="1">
              <a:spLocks noChangeArrowheads="1"/>
            </p:cNvSpPr>
            <p:nvPr/>
          </p:nvSpPr>
          <p:spPr bwMode="auto">
            <a:xfrm>
              <a:off x="2609" y="2840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9245" name="Text Box 82"/>
            <p:cNvSpPr txBox="1">
              <a:spLocks noChangeArrowheads="1"/>
            </p:cNvSpPr>
            <p:nvPr/>
          </p:nvSpPr>
          <p:spPr bwMode="auto">
            <a:xfrm>
              <a:off x="2849" y="2900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9246" name="Text Box 83"/>
            <p:cNvSpPr txBox="1">
              <a:spLocks noChangeArrowheads="1"/>
            </p:cNvSpPr>
            <p:nvPr/>
          </p:nvSpPr>
          <p:spPr bwMode="auto">
            <a:xfrm>
              <a:off x="3050" y="3260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9247" name="Text Box 84"/>
            <p:cNvSpPr txBox="1">
              <a:spLocks noChangeArrowheads="1"/>
            </p:cNvSpPr>
            <p:nvPr/>
          </p:nvSpPr>
          <p:spPr bwMode="auto">
            <a:xfrm>
              <a:off x="3320" y="3488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9248" name="Text Box 85"/>
            <p:cNvSpPr txBox="1">
              <a:spLocks noChangeArrowheads="1"/>
            </p:cNvSpPr>
            <p:nvPr/>
          </p:nvSpPr>
          <p:spPr bwMode="auto">
            <a:xfrm>
              <a:off x="3458" y="3716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9249" name="Text Box 86"/>
            <p:cNvSpPr txBox="1">
              <a:spLocks noChangeArrowheads="1"/>
            </p:cNvSpPr>
            <p:nvPr/>
          </p:nvSpPr>
          <p:spPr bwMode="auto">
            <a:xfrm>
              <a:off x="3380" y="3368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9250" name="Text Box 87"/>
            <p:cNvSpPr txBox="1">
              <a:spLocks noChangeArrowheads="1"/>
            </p:cNvSpPr>
            <p:nvPr/>
          </p:nvSpPr>
          <p:spPr bwMode="auto">
            <a:xfrm>
              <a:off x="3152" y="3020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9251" name="Text Box 88"/>
            <p:cNvSpPr txBox="1">
              <a:spLocks noChangeArrowheads="1"/>
            </p:cNvSpPr>
            <p:nvPr/>
          </p:nvSpPr>
          <p:spPr bwMode="auto">
            <a:xfrm>
              <a:off x="3050" y="2726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9252" name="Text Box 89"/>
            <p:cNvSpPr txBox="1">
              <a:spLocks noChangeArrowheads="1"/>
            </p:cNvSpPr>
            <p:nvPr/>
          </p:nvSpPr>
          <p:spPr bwMode="auto">
            <a:xfrm>
              <a:off x="2948" y="2888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9253" name="Text Box 90"/>
            <p:cNvSpPr txBox="1">
              <a:spLocks noChangeArrowheads="1"/>
            </p:cNvSpPr>
            <p:nvPr/>
          </p:nvSpPr>
          <p:spPr bwMode="auto">
            <a:xfrm>
              <a:off x="2408" y="2702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9254" name="Text Box 91"/>
            <p:cNvSpPr txBox="1">
              <a:spLocks noChangeArrowheads="1"/>
            </p:cNvSpPr>
            <p:nvPr/>
          </p:nvSpPr>
          <p:spPr bwMode="auto">
            <a:xfrm>
              <a:off x="2756" y="2744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9255" name="Text Box 92"/>
            <p:cNvSpPr txBox="1">
              <a:spLocks noChangeArrowheads="1"/>
            </p:cNvSpPr>
            <p:nvPr/>
          </p:nvSpPr>
          <p:spPr bwMode="auto">
            <a:xfrm>
              <a:off x="2990" y="3086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9256" name="Text Box 93"/>
            <p:cNvSpPr txBox="1">
              <a:spLocks noChangeArrowheads="1"/>
            </p:cNvSpPr>
            <p:nvPr/>
          </p:nvSpPr>
          <p:spPr bwMode="auto">
            <a:xfrm>
              <a:off x="1923" y="3726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9257" name="Text Box 94"/>
            <p:cNvSpPr txBox="1">
              <a:spLocks noChangeArrowheads="1"/>
            </p:cNvSpPr>
            <p:nvPr/>
          </p:nvSpPr>
          <p:spPr bwMode="auto">
            <a:xfrm>
              <a:off x="2549" y="3709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9258" name="Text Box 95"/>
            <p:cNvSpPr txBox="1">
              <a:spLocks noChangeArrowheads="1"/>
            </p:cNvSpPr>
            <p:nvPr/>
          </p:nvSpPr>
          <p:spPr bwMode="auto">
            <a:xfrm>
              <a:off x="2450" y="3668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9259" name="Text Box 96"/>
            <p:cNvSpPr txBox="1">
              <a:spLocks noChangeArrowheads="1"/>
            </p:cNvSpPr>
            <p:nvPr/>
          </p:nvSpPr>
          <p:spPr bwMode="auto">
            <a:xfrm>
              <a:off x="2087" y="3671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9260" name="Text Box 97"/>
            <p:cNvSpPr txBox="1">
              <a:spLocks noChangeArrowheads="1"/>
            </p:cNvSpPr>
            <p:nvPr/>
          </p:nvSpPr>
          <p:spPr bwMode="auto">
            <a:xfrm>
              <a:off x="1862" y="2705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9261" name="Text Box 98"/>
            <p:cNvSpPr txBox="1">
              <a:spLocks noChangeArrowheads="1"/>
            </p:cNvSpPr>
            <p:nvPr/>
          </p:nvSpPr>
          <p:spPr bwMode="auto">
            <a:xfrm>
              <a:off x="2189" y="2681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9262" name="Text Box 99"/>
            <p:cNvSpPr txBox="1">
              <a:spLocks noChangeArrowheads="1"/>
            </p:cNvSpPr>
            <p:nvPr/>
          </p:nvSpPr>
          <p:spPr bwMode="auto">
            <a:xfrm>
              <a:off x="1961" y="2693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9263" name="Text Box 100"/>
            <p:cNvSpPr txBox="1">
              <a:spLocks noChangeArrowheads="1"/>
            </p:cNvSpPr>
            <p:nvPr/>
          </p:nvSpPr>
          <p:spPr bwMode="auto">
            <a:xfrm>
              <a:off x="3317" y="2735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9264" name="Text Box 101"/>
            <p:cNvSpPr txBox="1">
              <a:spLocks noChangeArrowheads="1"/>
            </p:cNvSpPr>
            <p:nvPr/>
          </p:nvSpPr>
          <p:spPr bwMode="auto">
            <a:xfrm>
              <a:off x="1998" y="2909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9265" name="Text Box 102"/>
            <p:cNvSpPr txBox="1">
              <a:spLocks noChangeArrowheads="1"/>
            </p:cNvSpPr>
            <p:nvPr/>
          </p:nvSpPr>
          <p:spPr bwMode="auto">
            <a:xfrm>
              <a:off x="3416" y="2813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9266" name="Text Box 103"/>
            <p:cNvSpPr txBox="1">
              <a:spLocks noChangeArrowheads="1"/>
            </p:cNvSpPr>
            <p:nvPr/>
          </p:nvSpPr>
          <p:spPr bwMode="auto">
            <a:xfrm>
              <a:off x="2392" y="2980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9267" name="Text Box 104"/>
            <p:cNvSpPr txBox="1">
              <a:spLocks noChangeArrowheads="1"/>
            </p:cNvSpPr>
            <p:nvPr/>
          </p:nvSpPr>
          <p:spPr bwMode="auto">
            <a:xfrm>
              <a:off x="2183" y="2972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9268" name="Text Box 105"/>
            <p:cNvSpPr txBox="1">
              <a:spLocks noChangeArrowheads="1"/>
            </p:cNvSpPr>
            <p:nvPr/>
          </p:nvSpPr>
          <p:spPr bwMode="auto">
            <a:xfrm>
              <a:off x="3371" y="3116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9269" name="Text Box 106"/>
            <p:cNvSpPr txBox="1">
              <a:spLocks noChangeArrowheads="1"/>
            </p:cNvSpPr>
            <p:nvPr/>
          </p:nvSpPr>
          <p:spPr bwMode="auto">
            <a:xfrm>
              <a:off x="2780" y="3121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9270" name="Text Box 107"/>
            <p:cNvSpPr txBox="1">
              <a:spLocks noChangeArrowheads="1"/>
            </p:cNvSpPr>
            <p:nvPr/>
          </p:nvSpPr>
          <p:spPr bwMode="auto">
            <a:xfrm>
              <a:off x="3677" y="3509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9271" name="Text Box 108"/>
            <p:cNvSpPr txBox="1">
              <a:spLocks noChangeArrowheads="1"/>
            </p:cNvSpPr>
            <p:nvPr/>
          </p:nvSpPr>
          <p:spPr bwMode="auto">
            <a:xfrm>
              <a:off x="3473" y="3377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9272" name="Text Box 109"/>
            <p:cNvSpPr txBox="1">
              <a:spLocks noChangeArrowheads="1"/>
            </p:cNvSpPr>
            <p:nvPr/>
          </p:nvSpPr>
          <p:spPr bwMode="auto">
            <a:xfrm>
              <a:off x="2978" y="3596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9273" name="Text Box 110"/>
            <p:cNvSpPr txBox="1">
              <a:spLocks noChangeArrowheads="1"/>
            </p:cNvSpPr>
            <p:nvPr/>
          </p:nvSpPr>
          <p:spPr bwMode="auto">
            <a:xfrm>
              <a:off x="3281" y="3716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9274" name="Text Box 111"/>
            <p:cNvSpPr txBox="1">
              <a:spLocks noChangeArrowheads="1"/>
            </p:cNvSpPr>
            <p:nvPr/>
          </p:nvSpPr>
          <p:spPr bwMode="auto">
            <a:xfrm>
              <a:off x="3077" y="3584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9275" name="Text Box 112"/>
            <p:cNvSpPr txBox="1">
              <a:spLocks noChangeArrowheads="1"/>
            </p:cNvSpPr>
            <p:nvPr/>
          </p:nvSpPr>
          <p:spPr bwMode="auto">
            <a:xfrm>
              <a:off x="2616" y="3286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9276" name="Text Box 113"/>
            <p:cNvSpPr txBox="1">
              <a:spLocks noChangeArrowheads="1"/>
            </p:cNvSpPr>
            <p:nvPr/>
          </p:nvSpPr>
          <p:spPr bwMode="auto">
            <a:xfrm>
              <a:off x="2919" y="3406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9277" name="Text Box 114"/>
            <p:cNvSpPr txBox="1">
              <a:spLocks noChangeArrowheads="1"/>
            </p:cNvSpPr>
            <p:nvPr/>
          </p:nvSpPr>
          <p:spPr bwMode="auto">
            <a:xfrm>
              <a:off x="2715" y="3274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9278" name="Line 115"/>
            <p:cNvSpPr>
              <a:spLocks noChangeShapeType="1"/>
            </p:cNvSpPr>
            <p:nvPr/>
          </p:nvSpPr>
          <p:spPr bwMode="auto">
            <a:xfrm>
              <a:off x="1638" y="2820"/>
              <a:ext cx="1734" cy="1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aphicFrame>
        <p:nvGraphicFramePr>
          <p:cNvPr id="1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205437"/>
              </p:ext>
            </p:extLst>
          </p:nvPr>
        </p:nvGraphicFramePr>
        <p:xfrm>
          <a:off x="4495800" y="2362200"/>
          <a:ext cx="21907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01" name="Equation" r:id="rId14" imgW="126720" imgH="203040" progId="Equation.3">
                  <p:embed/>
                </p:oleObj>
              </mc:Choice>
              <mc:Fallback>
                <p:oleObj name="Equation" r:id="rId14" imgW="126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362200"/>
                        <a:ext cx="219075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962400" y="28956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86000" y="5638800"/>
            <a:ext cx="426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Artificial Neural Networks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Support Vector Machines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337473"/>
      </p:ext>
    </p:extLst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2643</Words>
  <Application>Microsoft Macintosh PowerPoint</Application>
  <PresentationFormat>On-screen Show (4:3)</PresentationFormat>
  <Paragraphs>852</Paragraphs>
  <Slides>45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Office Theme</vt:lpstr>
      <vt:lpstr>Equation</vt:lpstr>
      <vt:lpstr>VISIO</vt:lpstr>
      <vt:lpstr>Microsoft Equation</vt:lpstr>
      <vt:lpstr>Microsoft Word 97 - 2004 Document</vt:lpstr>
      <vt:lpstr>Classification II (continued) Model Evaluation</vt:lpstr>
      <vt:lpstr>The perceptron</vt:lpstr>
      <vt:lpstr>The perceptron</vt:lpstr>
      <vt:lpstr>Many possible separating hyperplanes</vt:lpstr>
      <vt:lpstr>Choosing a separating hyperplane</vt:lpstr>
      <vt:lpstr>The maximum margin hyperplane</vt:lpstr>
      <vt:lpstr>The maximum margin hyperplane</vt:lpstr>
      <vt:lpstr>Linear SVM</vt:lpstr>
      <vt:lpstr>What if the classes are not linearly separable?</vt:lpstr>
      <vt:lpstr>Support vector machines</vt:lpstr>
      <vt:lpstr>Support vector machines</vt:lpstr>
      <vt:lpstr>Kernels</vt:lpstr>
      <vt:lpstr>Kernels</vt:lpstr>
      <vt:lpstr>Eager vs Lazy learners</vt:lpstr>
      <vt:lpstr>Rote Classifier</vt:lpstr>
      <vt:lpstr>Rote Classifier</vt:lpstr>
      <vt:lpstr>k-Nearest Neighbor Classification</vt:lpstr>
      <vt:lpstr>k-Nearest Neighbor Classifiers</vt:lpstr>
      <vt:lpstr>k-Nearest Neighbor Classification</vt:lpstr>
      <vt:lpstr>Characteristics of k-NN classifiers</vt:lpstr>
      <vt:lpstr>The Real World</vt:lpstr>
      <vt:lpstr>How many categories?</vt:lpstr>
      <vt:lpstr>Model Evaluation</vt:lpstr>
      <vt:lpstr>Model Evaluation</vt:lpstr>
      <vt:lpstr>Metrics for Performance Evaluation</vt:lpstr>
      <vt:lpstr>Accuracy</vt:lpstr>
      <vt:lpstr>Limitation of Accuracy</vt:lpstr>
      <vt:lpstr>Cost Matrix</vt:lpstr>
      <vt:lpstr>Computing Cost of Classification</vt:lpstr>
      <vt:lpstr>Cost vs Accuracy</vt:lpstr>
      <vt:lpstr>Cost-Sensitive Measures</vt:lpstr>
      <vt:lpstr>Methods for Performance Evaluation</vt:lpstr>
      <vt:lpstr>Methods of Estimation</vt:lpstr>
      <vt:lpstr>Cross validation</vt:lpstr>
      <vt:lpstr>Cross validation</vt:lpstr>
      <vt:lpstr>Bootstrapping</vt:lpstr>
      <vt:lpstr>.632 bootstrap</vt:lpstr>
      <vt:lpstr>.632 bootstrap</vt:lpstr>
      <vt:lpstr>ROC (Receiver Operating Characteristic)</vt:lpstr>
      <vt:lpstr>ROC (Receiver Operating Characteristic)</vt:lpstr>
      <vt:lpstr>ROC Curve</vt:lpstr>
      <vt:lpstr>ROC Curve</vt:lpstr>
      <vt:lpstr>Using ROC for Model Comparison</vt:lpstr>
      <vt:lpstr>How to Construct a ROC curve</vt:lpstr>
      <vt:lpstr>How to construct a ROC curve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Evimaria</dc:creator>
  <cp:lastModifiedBy>Panagiotis Papapetrou</cp:lastModifiedBy>
  <cp:revision>346</cp:revision>
  <dcterms:created xsi:type="dcterms:W3CDTF">2009-08-26T01:31:52Z</dcterms:created>
  <dcterms:modified xsi:type="dcterms:W3CDTF">2013-11-24T23:22:02Z</dcterms:modified>
</cp:coreProperties>
</file>