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97" r:id="rId2"/>
    <p:sldId id="301" r:id="rId3"/>
    <p:sldId id="299" r:id="rId4"/>
    <p:sldId id="307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DEEEFD"/>
    <a:srgbClr val="FFFFFF"/>
    <a:srgbClr val="BFD9E6"/>
    <a:srgbClr val="000000"/>
    <a:srgbClr val="0D2B8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43" autoAdjust="0"/>
    <p:restoredTop sz="91982" autoAdjust="0"/>
  </p:normalViewPr>
  <p:slideViewPr>
    <p:cSldViewPr showGuides="1">
      <p:cViewPr>
        <p:scale>
          <a:sx n="120" d="100"/>
          <a:sy n="120" d="100"/>
        </p:scale>
        <p:origin x="-560" y="-272"/>
      </p:cViewPr>
      <p:guideLst>
        <p:guide orient="horz" pos="1298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F3B14-24B1-BB45-8AE7-453FACFCF402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2A922-A225-984A-A2B8-37D1365FC7DA}">
      <dgm:prSet phldrT="[Text]" custT="1"/>
      <dgm:spPr/>
      <dgm:t>
        <a:bodyPr/>
        <a:lstStyle/>
        <a:p>
          <a:r>
            <a:rPr lang="en-US" sz="4400" dirty="0" smtClean="0">
              <a:latin typeface="Cracked"/>
              <a:cs typeface="Cracked"/>
            </a:rPr>
            <a:t>Real care</a:t>
          </a:r>
          <a:endParaRPr lang="en-US" sz="4400" dirty="0">
            <a:latin typeface="Cracked"/>
            <a:cs typeface="Cracked"/>
          </a:endParaRPr>
        </a:p>
      </dgm:t>
    </dgm:pt>
    <dgm:pt modelId="{7C3CBF6E-7A16-9E4F-BCAD-CB15D2F6F5E9}" type="parTrans" cxnId="{C60E27EC-F4F0-DF4D-9EC0-A93F83C83C05}">
      <dgm:prSet/>
      <dgm:spPr/>
      <dgm:t>
        <a:bodyPr/>
        <a:lstStyle/>
        <a:p>
          <a:endParaRPr lang="en-US"/>
        </a:p>
      </dgm:t>
    </dgm:pt>
    <dgm:pt modelId="{C8350109-E95E-A746-A2D6-4718BB7381AA}" type="sibTrans" cxnId="{C60E27EC-F4F0-DF4D-9EC0-A93F83C83C05}">
      <dgm:prSet/>
      <dgm:spPr/>
      <dgm:t>
        <a:bodyPr/>
        <a:lstStyle/>
        <a:p>
          <a:endParaRPr lang="en-US"/>
        </a:p>
      </dgm:t>
    </dgm:pt>
    <dgm:pt modelId="{E1EBFE1E-76AF-B84B-9BE2-5F45710166A6}">
      <dgm:prSet phldrT="[Text]"/>
      <dgm:spPr/>
      <dgm:t>
        <a:bodyPr/>
        <a:lstStyle/>
        <a:p>
          <a:r>
            <a:rPr lang="en-US" b="0" i="1" dirty="0" smtClean="0">
              <a:latin typeface="Century Schoolbook"/>
              <a:cs typeface="Century Schoolbook"/>
            </a:rPr>
            <a:t>Pathways, Guidelines</a:t>
          </a:r>
          <a:endParaRPr lang="en-US" b="0" i="1" dirty="0">
            <a:latin typeface="Century Schoolbook"/>
            <a:cs typeface="Century Schoolbook"/>
          </a:endParaRPr>
        </a:p>
      </dgm:t>
    </dgm:pt>
    <dgm:pt modelId="{CC84B140-1650-7F42-92CB-E10921D5B6A9}" type="parTrans" cxnId="{9EC3FB48-91D1-3043-8CAD-33A5EA0E52C5}">
      <dgm:prSet/>
      <dgm:spPr/>
      <dgm:t>
        <a:bodyPr/>
        <a:lstStyle/>
        <a:p>
          <a:endParaRPr lang="en-US"/>
        </a:p>
      </dgm:t>
    </dgm:pt>
    <dgm:pt modelId="{A0F38445-00D0-7A49-8764-272898382C5A}" type="sibTrans" cxnId="{9EC3FB48-91D1-3043-8CAD-33A5EA0E52C5}">
      <dgm:prSet/>
      <dgm:spPr/>
      <dgm:t>
        <a:bodyPr/>
        <a:lstStyle/>
        <a:p>
          <a:endParaRPr lang="en-US"/>
        </a:p>
      </dgm:t>
    </dgm:pt>
    <dgm:pt modelId="{56D98721-37A4-6443-B93E-10BC152B2BB5}">
      <dgm:prSet phldrT="[Text]"/>
      <dgm:spPr/>
      <dgm:t>
        <a:bodyPr/>
        <a:lstStyle/>
        <a:p>
          <a:r>
            <a:rPr lang="en-US" b="0" i="0" dirty="0" smtClean="0">
              <a:latin typeface="Century Gothic"/>
              <a:cs typeface="Century Gothic"/>
            </a:rPr>
            <a:t>Operational procedures</a:t>
          </a:r>
          <a:endParaRPr lang="en-US" b="0" i="0" dirty="0">
            <a:latin typeface="Century Gothic"/>
            <a:cs typeface="Century Gothic"/>
          </a:endParaRPr>
        </a:p>
      </dgm:t>
    </dgm:pt>
    <dgm:pt modelId="{2FB8C9B2-5DB5-C444-B60E-07EDC736791B}" type="parTrans" cxnId="{13E62E26-CF16-5048-8E90-7C4658CE1A1C}">
      <dgm:prSet/>
      <dgm:spPr/>
      <dgm:t>
        <a:bodyPr/>
        <a:lstStyle/>
        <a:p>
          <a:endParaRPr lang="en-US"/>
        </a:p>
      </dgm:t>
    </dgm:pt>
    <dgm:pt modelId="{63D0D7B9-6EC3-4945-A924-D01483DF21BE}" type="sibTrans" cxnId="{13E62E26-CF16-5048-8E90-7C4658CE1A1C}">
      <dgm:prSet/>
      <dgm:spPr/>
      <dgm:t>
        <a:bodyPr/>
        <a:lstStyle/>
        <a:p>
          <a:endParaRPr lang="en-US"/>
        </a:p>
      </dgm:t>
    </dgm:pt>
    <dgm:pt modelId="{1B658B0C-BF99-2248-AEB6-3D7CB18D77CF}">
      <dgm:prSet phldrT="[Text]"/>
      <dgm:spPr/>
      <dgm:t>
        <a:bodyPr/>
        <a:lstStyle/>
        <a:p>
          <a:r>
            <a:rPr lang="en-US" dirty="0" smtClean="0">
              <a:latin typeface="Handwriting - Dakota"/>
              <a:cs typeface="Handwriting - Dakota"/>
            </a:rPr>
            <a:t>The patient plan</a:t>
          </a:r>
          <a:endParaRPr lang="en-US" dirty="0">
            <a:latin typeface="Handwriting - Dakota"/>
            <a:cs typeface="Handwriting - Dakota"/>
          </a:endParaRPr>
        </a:p>
      </dgm:t>
    </dgm:pt>
    <dgm:pt modelId="{27BC1148-6E85-A04E-B399-8BE7D0BADDBA}" type="parTrans" cxnId="{CBCA4984-D90F-B741-A19B-451F47513C70}">
      <dgm:prSet/>
      <dgm:spPr/>
      <dgm:t>
        <a:bodyPr/>
        <a:lstStyle/>
        <a:p>
          <a:endParaRPr lang="en-US"/>
        </a:p>
      </dgm:t>
    </dgm:pt>
    <dgm:pt modelId="{C10BC434-E166-894D-9AD7-83D763A7CEFF}" type="sibTrans" cxnId="{CBCA4984-D90F-B741-A19B-451F47513C70}">
      <dgm:prSet/>
      <dgm:spPr/>
      <dgm:t>
        <a:bodyPr/>
        <a:lstStyle/>
        <a:p>
          <a:endParaRPr lang="en-US"/>
        </a:p>
      </dgm:t>
    </dgm:pt>
    <dgm:pt modelId="{FAA5F4F0-AE8C-B048-BC99-2A8151CFCD78}">
      <dgm:prSet phldrT="[Text]"/>
      <dgm:spPr/>
      <dgm:t>
        <a:bodyPr/>
        <a:lstStyle/>
        <a:p>
          <a:r>
            <a:rPr lang="en-US" b="0" i="0" dirty="0" smtClean="0">
              <a:latin typeface="Courier"/>
              <a:cs typeface="Courier"/>
            </a:rPr>
            <a:t>Documented practice</a:t>
          </a:r>
          <a:endParaRPr lang="en-US" b="0" i="0" dirty="0">
            <a:latin typeface="Courier"/>
            <a:cs typeface="Courier"/>
          </a:endParaRPr>
        </a:p>
      </dgm:t>
    </dgm:pt>
    <dgm:pt modelId="{FAC30A62-8C59-9D47-966D-A33322D71C10}" type="parTrans" cxnId="{8917355E-67A2-2A44-A6F6-61CB8F8D3C35}">
      <dgm:prSet/>
      <dgm:spPr/>
      <dgm:t>
        <a:bodyPr/>
        <a:lstStyle/>
        <a:p>
          <a:endParaRPr lang="en-US"/>
        </a:p>
      </dgm:t>
    </dgm:pt>
    <dgm:pt modelId="{5EC2FD20-7ADD-F94D-A9A4-E968297C72DC}" type="sibTrans" cxnId="{8917355E-67A2-2A44-A6F6-61CB8F8D3C35}">
      <dgm:prSet/>
      <dgm:spPr/>
      <dgm:t>
        <a:bodyPr/>
        <a:lstStyle/>
        <a:p>
          <a:endParaRPr lang="en-US"/>
        </a:p>
      </dgm:t>
    </dgm:pt>
    <dgm:pt modelId="{531063BB-FF63-5144-BD50-6DA3FC7F65A3}" type="pres">
      <dgm:prSet presAssocID="{1A1F3B14-24B1-BB45-8AE7-453FACFCF4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D88C9F-6FBE-3842-A553-943FE6EFB198}" type="pres">
      <dgm:prSet presAssocID="{1CF2A922-A225-984A-A2B8-37D1365FC7DA}" presName="dummy" presStyleCnt="0"/>
      <dgm:spPr/>
    </dgm:pt>
    <dgm:pt modelId="{74CEE290-061C-1A44-A9AB-186193EB3DD6}" type="pres">
      <dgm:prSet presAssocID="{1CF2A922-A225-984A-A2B8-37D1365FC7DA}" presName="node" presStyleLbl="revTx" presStyleIdx="0" presStyleCnt="5" custScaleX="168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E9929-58B3-E343-B9F8-6270ED5F4630}" type="pres">
      <dgm:prSet presAssocID="{C8350109-E95E-A746-A2D6-4718BB7381AA}" presName="sibTrans" presStyleLbl="node1" presStyleIdx="0" presStyleCnt="5"/>
      <dgm:spPr/>
      <dgm:t>
        <a:bodyPr/>
        <a:lstStyle/>
        <a:p>
          <a:endParaRPr lang="en-US"/>
        </a:p>
      </dgm:t>
    </dgm:pt>
    <dgm:pt modelId="{645F9488-70BD-8E46-AA38-B0311624A15C}" type="pres">
      <dgm:prSet presAssocID="{FAA5F4F0-AE8C-B048-BC99-2A8151CFCD78}" presName="dummy" presStyleCnt="0"/>
      <dgm:spPr/>
    </dgm:pt>
    <dgm:pt modelId="{5A4503BA-525A-EB40-9517-E34426DBB4B0}" type="pres">
      <dgm:prSet presAssocID="{FAA5F4F0-AE8C-B048-BC99-2A8151CFCD78}" presName="node" presStyleLbl="revTx" presStyleIdx="1" presStyleCnt="5" custScaleX="168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5CC8D-CE10-EA45-A28F-8162E778274D}" type="pres">
      <dgm:prSet presAssocID="{5EC2FD20-7ADD-F94D-A9A4-E968297C72DC}" presName="sibTrans" presStyleLbl="node1" presStyleIdx="1" presStyleCnt="5"/>
      <dgm:spPr/>
      <dgm:t>
        <a:bodyPr/>
        <a:lstStyle/>
        <a:p>
          <a:endParaRPr lang="en-US"/>
        </a:p>
      </dgm:t>
    </dgm:pt>
    <dgm:pt modelId="{E34F714C-A767-344C-AD2B-1B8BCFE14953}" type="pres">
      <dgm:prSet presAssocID="{E1EBFE1E-76AF-B84B-9BE2-5F45710166A6}" presName="dummy" presStyleCnt="0"/>
      <dgm:spPr/>
    </dgm:pt>
    <dgm:pt modelId="{D1B74FDB-3996-374D-ACF3-F671682DDE89}" type="pres">
      <dgm:prSet presAssocID="{E1EBFE1E-76AF-B84B-9BE2-5F45710166A6}" presName="node" presStyleLbl="revTx" presStyleIdx="2" presStyleCnt="5" custScaleX="168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89253-C6D6-6B43-A38E-71051BFC3E8F}" type="pres">
      <dgm:prSet presAssocID="{A0F38445-00D0-7A49-8764-272898382C5A}" presName="sibTrans" presStyleLbl="node1" presStyleIdx="2" presStyleCnt="5"/>
      <dgm:spPr/>
      <dgm:t>
        <a:bodyPr/>
        <a:lstStyle/>
        <a:p>
          <a:endParaRPr lang="en-US"/>
        </a:p>
      </dgm:t>
    </dgm:pt>
    <dgm:pt modelId="{85153A44-281C-3641-AE5A-6BE252FEDC4F}" type="pres">
      <dgm:prSet presAssocID="{56D98721-37A4-6443-B93E-10BC152B2BB5}" presName="dummy" presStyleCnt="0"/>
      <dgm:spPr/>
    </dgm:pt>
    <dgm:pt modelId="{7CAE677E-B9D6-0A44-B724-7A5D1B4C99EC}" type="pres">
      <dgm:prSet presAssocID="{56D98721-37A4-6443-B93E-10BC152B2BB5}" presName="node" presStyleLbl="revTx" presStyleIdx="3" presStyleCnt="5" custScaleX="168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9648-0FDE-4541-B8B4-0CF5FC9D1DB8}" type="pres">
      <dgm:prSet presAssocID="{63D0D7B9-6EC3-4945-A924-D01483DF21BE}" presName="sibTrans" presStyleLbl="node1" presStyleIdx="3" presStyleCnt="5"/>
      <dgm:spPr/>
      <dgm:t>
        <a:bodyPr/>
        <a:lstStyle/>
        <a:p>
          <a:endParaRPr lang="en-US"/>
        </a:p>
      </dgm:t>
    </dgm:pt>
    <dgm:pt modelId="{DE7E0681-9ED3-414A-9610-E25423734E9B}" type="pres">
      <dgm:prSet presAssocID="{1B658B0C-BF99-2248-AEB6-3D7CB18D77CF}" presName="dummy" presStyleCnt="0"/>
      <dgm:spPr/>
    </dgm:pt>
    <dgm:pt modelId="{B70940EE-1AD2-AE4D-B506-854AEFF41807}" type="pres">
      <dgm:prSet presAssocID="{1B658B0C-BF99-2248-AEB6-3D7CB18D77CF}" presName="node" presStyleLbl="revTx" presStyleIdx="4" presStyleCnt="5" custScaleX="168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2C087-7180-954A-AF15-E1B0153A2DFB}" type="pres">
      <dgm:prSet presAssocID="{C10BC434-E166-894D-9AD7-83D763A7CEFF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A77FC972-B444-A24F-8FD4-9E51B7F952E9}" type="presOf" srcId="{63D0D7B9-6EC3-4945-A924-D01483DF21BE}" destId="{04779648-0FDE-4541-B8B4-0CF5FC9D1DB8}" srcOrd="0" destOrd="0" presId="urn:microsoft.com/office/officeart/2005/8/layout/cycle1"/>
    <dgm:cxn modelId="{C60E27EC-F4F0-DF4D-9EC0-A93F83C83C05}" srcId="{1A1F3B14-24B1-BB45-8AE7-453FACFCF402}" destId="{1CF2A922-A225-984A-A2B8-37D1365FC7DA}" srcOrd="0" destOrd="0" parTransId="{7C3CBF6E-7A16-9E4F-BCAD-CB15D2F6F5E9}" sibTransId="{C8350109-E95E-A746-A2D6-4718BB7381AA}"/>
    <dgm:cxn modelId="{6FADCBDF-FC67-EA4D-AA17-4633AF9CFF9F}" type="presOf" srcId="{56D98721-37A4-6443-B93E-10BC152B2BB5}" destId="{7CAE677E-B9D6-0A44-B724-7A5D1B4C99EC}" srcOrd="0" destOrd="0" presId="urn:microsoft.com/office/officeart/2005/8/layout/cycle1"/>
    <dgm:cxn modelId="{14A2FA16-4C23-1C44-B335-9D48D635F89F}" type="presOf" srcId="{C10BC434-E166-894D-9AD7-83D763A7CEFF}" destId="{B392C087-7180-954A-AF15-E1B0153A2DFB}" srcOrd="0" destOrd="0" presId="urn:microsoft.com/office/officeart/2005/8/layout/cycle1"/>
    <dgm:cxn modelId="{6159A64C-C46C-A042-B89D-A941CA084A37}" type="presOf" srcId="{E1EBFE1E-76AF-B84B-9BE2-5F45710166A6}" destId="{D1B74FDB-3996-374D-ACF3-F671682DDE89}" srcOrd="0" destOrd="0" presId="urn:microsoft.com/office/officeart/2005/8/layout/cycle1"/>
    <dgm:cxn modelId="{0DDCCC4D-6C01-4D41-997B-24E0C30AC724}" type="presOf" srcId="{A0F38445-00D0-7A49-8764-272898382C5A}" destId="{D0C89253-C6D6-6B43-A38E-71051BFC3E8F}" srcOrd="0" destOrd="0" presId="urn:microsoft.com/office/officeart/2005/8/layout/cycle1"/>
    <dgm:cxn modelId="{2B7142D4-69BA-4444-8C6C-96B6652625E3}" type="presOf" srcId="{1B658B0C-BF99-2248-AEB6-3D7CB18D77CF}" destId="{B70940EE-1AD2-AE4D-B506-854AEFF41807}" srcOrd="0" destOrd="0" presId="urn:microsoft.com/office/officeart/2005/8/layout/cycle1"/>
    <dgm:cxn modelId="{8917355E-67A2-2A44-A6F6-61CB8F8D3C35}" srcId="{1A1F3B14-24B1-BB45-8AE7-453FACFCF402}" destId="{FAA5F4F0-AE8C-B048-BC99-2A8151CFCD78}" srcOrd="1" destOrd="0" parTransId="{FAC30A62-8C59-9D47-966D-A33322D71C10}" sibTransId="{5EC2FD20-7ADD-F94D-A9A4-E968297C72DC}"/>
    <dgm:cxn modelId="{35DF44F6-98BD-064B-8C9E-8EDD90656EBB}" type="presOf" srcId="{FAA5F4F0-AE8C-B048-BC99-2A8151CFCD78}" destId="{5A4503BA-525A-EB40-9517-E34426DBB4B0}" srcOrd="0" destOrd="0" presId="urn:microsoft.com/office/officeart/2005/8/layout/cycle1"/>
    <dgm:cxn modelId="{13E62E26-CF16-5048-8E90-7C4658CE1A1C}" srcId="{1A1F3B14-24B1-BB45-8AE7-453FACFCF402}" destId="{56D98721-37A4-6443-B93E-10BC152B2BB5}" srcOrd="3" destOrd="0" parTransId="{2FB8C9B2-5DB5-C444-B60E-07EDC736791B}" sibTransId="{63D0D7B9-6EC3-4945-A924-D01483DF21BE}"/>
    <dgm:cxn modelId="{CBCA4984-D90F-B741-A19B-451F47513C70}" srcId="{1A1F3B14-24B1-BB45-8AE7-453FACFCF402}" destId="{1B658B0C-BF99-2248-AEB6-3D7CB18D77CF}" srcOrd="4" destOrd="0" parTransId="{27BC1148-6E85-A04E-B399-8BE7D0BADDBA}" sibTransId="{C10BC434-E166-894D-9AD7-83D763A7CEFF}"/>
    <dgm:cxn modelId="{9EC3FB48-91D1-3043-8CAD-33A5EA0E52C5}" srcId="{1A1F3B14-24B1-BB45-8AE7-453FACFCF402}" destId="{E1EBFE1E-76AF-B84B-9BE2-5F45710166A6}" srcOrd="2" destOrd="0" parTransId="{CC84B140-1650-7F42-92CB-E10921D5B6A9}" sibTransId="{A0F38445-00D0-7A49-8764-272898382C5A}"/>
    <dgm:cxn modelId="{B4E45022-FC64-2B44-B6F7-155745B5D6B7}" type="presOf" srcId="{C8350109-E95E-A746-A2D6-4718BB7381AA}" destId="{DD7E9929-58B3-E343-B9F8-6270ED5F4630}" srcOrd="0" destOrd="0" presId="urn:microsoft.com/office/officeart/2005/8/layout/cycle1"/>
    <dgm:cxn modelId="{72071A9C-3A53-2547-8F56-C20E97EBBC08}" type="presOf" srcId="{5EC2FD20-7ADD-F94D-A9A4-E968297C72DC}" destId="{A9E5CC8D-CE10-EA45-A28F-8162E778274D}" srcOrd="0" destOrd="0" presId="urn:microsoft.com/office/officeart/2005/8/layout/cycle1"/>
    <dgm:cxn modelId="{FD704E89-DCD9-8048-B6C1-CED304C4876B}" type="presOf" srcId="{1A1F3B14-24B1-BB45-8AE7-453FACFCF402}" destId="{531063BB-FF63-5144-BD50-6DA3FC7F65A3}" srcOrd="0" destOrd="0" presId="urn:microsoft.com/office/officeart/2005/8/layout/cycle1"/>
    <dgm:cxn modelId="{69C4099F-46F1-AB41-81B5-8F4CEFBCFA33}" type="presOf" srcId="{1CF2A922-A225-984A-A2B8-37D1365FC7DA}" destId="{74CEE290-061C-1A44-A9AB-186193EB3DD6}" srcOrd="0" destOrd="0" presId="urn:microsoft.com/office/officeart/2005/8/layout/cycle1"/>
    <dgm:cxn modelId="{AAA735D8-C4E3-4646-B5E5-26357A06C3D3}" type="presParOf" srcId="{531063BB-FF63-5144-BD50-6DA3FC7F65A3}" destId="{44D88C9F-6FBE-3842-A553-943FE6EFB198}" srcOrd="0" destOrd="0" presId="urn:microsoft.com/office/officeart/2005/8/layout/cycle1"/>
    <dgm:cxn modelId="{7CB591F3-F3EB-CD4C-A115-BD16C5CF67DD}" type="presParOf" srcId="{531063BB-FF63-5144-BD50-6DA3FC7F65A3}" destId="{74CEE290-061C-1A44-A9AB-186193EB3DD6}" srcOrd="1" destOrd="0" presId="urn:microsoft.com/office/officeart/2005/8/layout/cycle1"/>
    <dgm:cxn modelId="{0604C8EC-A938-D64A-A4AE-389A5F344DE4}" type="presParOf" srcId="{531063BB-FF63-5144-BD50-6DA3FC7F65A3}" destId="{DD7E9929-58B3-E343-B9F8-6270ED5F4630}" srcOrd="2" destOrd="0" presId="urn:microsoft.com/office/officeart/2005/8/layout/cycle1"/>
    <dgm:cxn modelId="{00492FCA-50F6-4542-A9C6-687C8A17102C}" type="presParOf" srcId="{531063BB-FF63-5144-BD50-6DA3FC7F65A3}" destId="{645F9488-70BD-8E46-AA38-B0311624A15C}" srcOrd="3" destOrd="0" presId="urn:microsoft.com/office/officeart/2005/8/layout/cycle1"/>
    <dgm:cxn modelId="{DA810BA2-A1CB-D045-849B-005BB5A7A717}" type="presParOf" srcId="{531063BB-FF63-5144-BD50-6DA3FC7F65A3}" destId="{5A4503BA-525A-EB40-9517-E34426DBB4B0}" srcOrd="4" destOrd="0" presId="urn:microsoft.com/office/officeart/2005/8/layout/cycle1"/>
    <dgm:cxn modelId="{19D1038F-EB9B-0643-8248-EC383425AA48}" type="presParOf" srcId="{531063BB-FF63-5144-BD50-6DA3FC7F65A3}" destId="{A9E5CC8D-CE10-EA45-A28F-8162E778274D}" srcOrd="5" destOrd="0" presId="urn:microsoft.com/office/officeart/2005/8/layout/cycle1"/>
    <dgm:cxn modelId="{5C3DF7CB-15E3-DB41-B3C5-A9EF74432574}" type="presParOf" srcId="{531063BB-FF63-5144-BD50-6DA3FC7F65A3}" destId="{E34F714C-A767-344C-AD2B-1B8BCFE14953}" srcOrd="6" destOrd="0" presId="urn:microsoft.com/office/officeart/2005/8/layout/cycle1"/>
    <dgm:cxn modelId="{1B2BE541-FB5B-084F-946E-37BCBFE04FCF}" type="presParOf" srcId="{531063BB-FF63-5144-BD50-6DA3FC7F65A3}" destId="{D1B74FDB-3996-374D-ACF3-F671682DDE89}" srcOrd="7" destOrd="0" presId="urn:microsoft.com/office/officeart/2005/8/layout/cycle1"/>
    <dgm:cxn modelId="{1B02C6B5-861F-3C44-B15F-3FF27731734F}" type="presParOf" srcId="{531063BB-FF63-5144-BD50-6DA3FC7F65A3}" destId="{D0C89253-C6D6-6B43-A38E-71051BFC3E8F}" srcOrd="8" destOrd="0" presId="urn:microsoft.com/office/officeart/2005/8/layout/cycle1"/>
    <dgm:cxn modelId="{77EEE5FF-2B31-CA4D-B002-C8C0AD041FE9}" type="presParOf" srcId="{531063BB-FF63-5144-BD50-6DA3FC7F65A3}" destId="{85153A44-281C-3641-AE5A-6BE252FEDC4F}" srcOrd="9" destOrd="0" presId="urn:microsoft.com/office/officeart/2005/8/layout/cycle1"/>
    <dgm:cxn modelId="{19AA8AE2-F61B-8449-A9FA-EE80BAABD90A}" type="presParOf" srcId="{531063BB-FF63-5144-BD50-6DA3FC7F65A3}" destId="{7CAE677E-B9D6-0A44-B724-7A5D1B4C99EC}" srcOrd="10" destOrd="0" presId="urn:microsoft.com/office/officeart/2005/8/layout/cycle1"/>
    <dgm:cxn modelId="{FD00C708-E0EF-774C-B166-AB4E07B10A78}" type="presParOf" srcId="{531063BB-FF63-5144-BD50-6DA3FC7F65A3}" destId="{04779648-0FDE-4541-B8B4-0CF5FC9D1DB8}" srcOrd="11" destOrd="0" presId="urn:microsoft.com/office/officeart/2005/8/layout/cycle1"/>
    <dgm:cxn modelId="{54C178EE-715E-544C-B446-5AC7BA2573C8}" type="presParOf" srcId="{531063BB-FF63-5144-BD50-6DA3FC7F65A3}" destId="{DE7E0681-9ED3-414A-9610-E25423734E9B}" srcOrd="12" destOrd="0" presId="urn:microsoft.com/office/officeart/2005/8/layout/cycle1"/>
    <dgm:cxn modelId="{86A3F192-C55B-FD45-8C50-98CC44661E0C}" type="presParOf" srcId="{531063BB-FF63-5144-BD50-6DA3FC7F65A3}" destId="{B70940EE-1AD2-AE4D-B506-854AEFF41807}" srcOrd="13" destOrd="0" presId="urn:microsoft.com/office/officeart/2005/8/layout/cycle1"/>
    <dgm:cxn modelId="{0A6E5087-8116-644B-9D29-C5D376B606DA}" type="presParOf" srcId="{531063BB-FF63-5144-BD50-6DA3FC7F65A3}" destId="{B392C087-7180-954A-AF15-E1B0153A2DF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EE290-061C-1A44-A9AB-186193EB3DD6}">
      <dsp:nvSpPr>
        <dsp:cNvPr id="0" name=""/>
        <dsp:cNvSpPr/>
      </dsp:nvSpPr>
      <dsp:spPr>
        <a:xfrm>
          <a:off x="3711719" y="38837"/>
          <a:ext cx="2287450" cy="135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Cracked"/>
              <a:cs typeface="Cracked"/>
            </a:rPr>
            <a:t>Real care</a:t>
          </a:r>
          <a:endParaRPr lang="en-US" sz="4400" kern="1200" dirty="0">
            <a:latin typeface="Cracked"/>
            <a:cs typeface="Cracked"/>
          </a:endParaRPr>
        </a:p>
      </dsp:txBody>
      <dsp:txXfrm>
        <a:off x="3711719" y="38837"/>
        <a:ext cx="2287450" cy="1357432"/>
      </dsp:txXfrm>
    </dsp:sp>
    <dsp:sp modelId="{DD7E9929-58B3-E343-B9F8-6270ED5F4630}">
      <dsp:nvSpPr>
        <dsp:cNvPr id="0" name=""/>
        <dsp:cNvSpPr/>
      </dsp:nvSpPr>
      <dsp:spPr>
        <a:xfrm>
          <a:off x="982715" y="-533"/>
          <a:ext cx="5090463" cy="5090463"/>
        </a:xfrm>
        <a:prstGeom prst="circularArrow">
          <a:avLst>
            <a:gd name="adj1" fmla="val 5200"/>
            <a:gd name="adj2" fmla="val 335895"/>
            <a:gd name="adj3" fmla="val 21293317"/>
            <a:gd name="adj4" fmla="val 19766173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503BA-525A-EB40-9517-E34426DBB4B0}">
      <dsp:nvSpPr>
        <dsp:cNvPr id="0" name=""/>
        <dsp:cNvSpPr/>
      </dsp:nvSpPr>
      <dsp:spPr>
        <a:xfrm>
          <a:off x="4532158" y="2563888"/>
          <a:ext cx="2287450" cy="135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Courier"/>
              <a:cs typeface="Courier"/>
            </a:rPr>
            <a:t>Documented practice</a:t>
          </a:r>
          <a:endParaRPr lang="en-US" sz="2900" b="0" i="0" kern="1200" dirty="0">
            <a:latin typeface="Courier"/>
            <a:cs typeface="Courier"/>
          </a:endParaRPr>
        </a:p>
      </dsp:txBody>
      <dsp:txXfrm>
        <a:off x="4532158" y="2563888"/>
        <a:ext cx="2287450" cy="1357432"/>
      </dsp:txXfrm>
    </dsp:sp>
    <dsp:sp modelId="{A9E5CC8D-CE10-EA45-A28F-8162E778274D}">
      <dsp:nvSpPr>
        <dsp:cNvPr id="0" name=""/>
        <dsp:cNvSpPr/>
      </dsp:nvSpPr>
      <dsp:spPr>
        <a:xfrm>
          <a:off x="982715" y="-533"/>
          <a:ext cx="5090463" cy="5090463"/>
        </a:xfrm>
        <a:prstGeom prst="circularArrow">
          <a:avLst>
            <a:gd name="adj1" fmla="val 5200"/>
            <a:gd name="adj2" fmla="val 335895"/>
            <a:gd name="adj3" fmla="val 3238586"/>
            <a:gd name="adj4" fmla="val 2253361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74FDB-3996-374D-ACF3-F671682DDE89}">
      <dsp:nvSpPr>
        <dsp:cNvPr id="0" name=""/>
        <dsp:cNvSpPr/>
      </dsp:nvSpPr>
      <dsp:spPr>
        <a:xfrm>
          <a:off x="2384221" y="4124456"/>
          <a:ext cx="2287450" cy="135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1" kern="1200" dirty="0" smtClean="0">
              <a:latin typeface="Century Schoolbook"/>
              <a:cs typeface="Century Schoolbook"/>
            </a:rPr>
            <a:t>Pathways, Guidelines</a:t>
          </a:r>
          <a:endParaRPr lang="en-US" sz="2900" b="0" i="1" kern="1200" dirty="0">
            <a:latin typeface="Century Schoolbook"/>
            <a:cs typeface="Century Schoolbook"/>
          </a:endParaRPr>
        </a:p>
      </dsp:txBody>
      <dsp:txXfrm>
        <a:off x="2384221" y="4124456"/>
        <a:ext cx="2287450" cy="1357432"/>
      </dsp:txXfrm>
    </dsp:sp>
    <dsp:sp modelId="{D0C89253-C6D6-6B43-A38E-71051BFC3E8F}">
      <dsp:nvSpPr>
        <dsp:cNvPr id="0" name=""/>
        <dsp:cNvSpPr/>
      </dsp:nvSpPr>
      <dsp:spPr>
        <a:xfrm>
          <a:off x="982715" y="-533"/>
          <a:ext cx="5090463" cy="5090463"/>
        </a:xfrm>
        <a:prstGeom prst="circularArrow">
          <a:avLst>
            <a:gd name="adj1" fmla="val 5200"/>
            <a:gd name="adj2" fmla="val 335895"/>
            <a:gd name="adj3" fmla="val 8210744"/>
            <a:gd name="adj4" fmla="val 7225520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E677E-B9D6-0A44-B724-7A5D1B4C99EC}">
      <dsp:nvSpPr>
        <dsp:cNvPr id="0" name=""/>
        <dsp:cNvSpPr/>
      </dsp:nvSpPr>
      <dsp:spPr>
        <a:xfrm>
          <a:off x="236284" y="2563888"/>
          <a:ext cx="2287450" cy="135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Century Gothic"/>
              <a:cs typeface="Century Gothic"/>
            </a:rPr>
            <a:t>Operational procedures</a:t>
          </a:r>
          <a:endParaRPr lang="en-US" sz="2900" b="0" i="0" kern="1200" dirty="0">
            <a:latin typeface="Century Gothic"/>
            <a:cs typeface="Century Gothic"/>
          </a:endParaRPr>
        </a:p>
      </dsp:txBody>
      <dsp:txXfrm>
        <a:off x="236284" y="2563888"/>
        <a:ext cx="2287450" cy="1357432"/>
      </dsp:txXfrm>
    </dsp:sp>
    <dsp:sp modelId="{04779648-0FDE-4541-B8B4-0CF5FC9D1DB8}">
      <dsp:nvSpPr>
        <dsp:cNvPr id="0" name=""/>
        <dsp:cNvSpPr/>
      </dsp:nvSpPr>
      <dsp:spPr>
        <a:xfrm>
          <a:off x="982715" y="-533"/>
          <a:ext cx="5090463" cy="5090463"/>
        </a:xfrm>
        <a:prstGeom prst="circularArrow">
          <a:avLst>
            <a:gd name="adj1" fmla="val 5200"/>
            <a:gd name="adj2" fmla="val 335895"/>
            <a:gd name="adj3" fmla="val 12297932"/>
            <a:gd name="adj4" fmla="val 10770789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940EE-1AD2-AE4D-B506-854AEFF41807}">
      <dsp:nvSpPr>
        <dsp:cNvPr id="0" name=""/>
        <dsp:cNvSpPr/>
      </dsp:nvSpPr>
      <dsp:spPr>
        <a:xfrm>
          <a:off x="1056723" y="38837"/>
          <a:ext cx="2287450" cy="135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Handwriting - Dakota"/>
              <a:cs typeface="Handwriting - Dakota"/>
            </a:rPr>
            <a:t>The patient plan</a:t>
          </a:r>
          <a:endParaRPr lang="en-US" sz="2900" kern="1200" dirty="0">
            <a:latin typeface="Handwriting - Dakota"/>
            <a:cs typeface="Handwriting - Dakota"/>
          </a:endParaRPr>
        </a:p>
      </dsp:txBody>
      <dsp:txXfrm>
        <a:off x="1056723" y="38837"/>
        <a:ext cx="2287450" cy="1357432"/>
      </dsp:txXfrm>
    </dsp:sp>
    <dsp:sp modelId="{B392C087-7180-954A-AF15-E1B0153A2DFB}">
      <dsp:nvSpPr>
        <dsp:cNvPr id="0" name=""/>
        <dsp:cNvSpPr/>
      </dsp:nvSpPr>
      <dsp:spPr>
        <a:xfrm>
          <a:off x="982715" y="-533"/>
          <a:ext cx="5090463" cy="5090463"/>
        </a:xfrm>
        <a:prstGeom prst="circularArrow">
          <a:avLst>
            <a:gd name="adj1" fmla="val 5200"/>
            <a:gd name="adj2" fmla="val 335895"/>
            <a:gd name="adj3" fmla="val 16144145"/>
            <a:gd name="adj4" fmla="val 15919960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6730BE-7E41-EF4C-8F54-B65A1ED0A9C6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3581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Problemer i domenet. Et helsessytem er et informasjonssystem.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Problemer i forskningsfeltet.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NSEP som en kanal til teknologiske miljø. NSEP som en møteplass og arena.</a:t>
            </a:r>
          </a:p>
        </p:txBody>
      </p:sp>
      <p:sp>
        <p:nvSpPr>
          <p:cNvPr id="1536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927200-92FC-3245-AF64-AF57D49F4333}" type="slidenum">
              <a:rPr lang="nn-NO" sz="1200"/>
              <a:pPr/>
              <a:t>1</a:t>
            </a:fld>
            <a:endParaRPr lang="nn-N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536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8027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9063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5457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26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0312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530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4444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162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294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125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 descr="bakgrunn_eng_ny2.jpg                                           000884C7Macintosh HD                   C076225C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nn-NO"/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n-NO"/>
          </a:p>
        </p:txBody>
      </p:sp>
      <p:sp>
        <p:nvSpPr>
          <p:cNvPr id="1131" name="Rectangle 1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00868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32" name="Rectangle 1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013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031" name="Rectangle 109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54B08133-762F-F047-97E5-953E01CA744E}" type="slidenum">
              <a:rPr lang="nn-NO" sz="1400" b="1">
                <a:solidFill>
                  <a:srgbClr val="BFD9E6"/>
                </a:solidFill>
              </a:rPr>
              <a:pPr algn="ctr"/>
              <a:t>‹#›</a:t>
            </a:fld>
            <a:endParaRPr lang="nn-NO" sz="1400">
              <a:solidFill>
                <a:srgbClr val="BFD9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9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9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9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5" descr="bakgrunn_eng_ny.jpg                                            000884C7Macintosh HD                   C076225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" y="332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45433"/>
            <a:ext cx="7772400" cy="1470025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848872" cy="1752600"/>
          </a:xfrm>
        </p:spPr>
        <p:txBody>
          <a:bodyPr/>
          <a:lstStyle/>
          <a:p>
            <a:pPr algn="l"/>
            <a:r>
              <a:rPr lang="en-US" dirty="0" smtClean="0"/>
              <a:t>An overview of projects Øystein Nytrø is working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0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Problems with formalized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knowledge: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916113"/>
            <a:ext cx="82296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Maintaining</a:t>
            </a:r>
          </a:p>
          <a:p>
            <a:pPr eaLnBrk="1" hangingPunct="1"/>
            <a:r>
              <a:rPr lang="en-US">
                <a:latin typeface="Arial" charset="0"/>
              </a:rPr>
              <a:t>Evolving semantics</a:t>
            </a:r>
          </a:p>
          <a:p>
            <a:pPr eaLnBrk="1" hangingPunct="1"/>
            <a:r>
              <a:rPr lang="en-US">
                <a:latin typeface="Arial" charset="0"/>
              </a:rPr>
              <a:t>Localization</a:t>
            </a:r>
          </a:p>
          <a:p>
            <a:pPr eaLnBrk="1" hangingPunct="1"/>
            <a:r>
              <a:rPr lang="en-US">
                <a:latin typeface="Arial" charset="0"/>
              </a:rPr>
              <a:t>Fit to concrete case</a:t>
            </a:r>
          </a:p>
          <a:p>
            <a:pPr eaLnBrk="1" hangingPunct="1"/>
            <a:r>
              <a:rPr lang="en-US">
                <a:latin typeface="Arial" charset="0"/>
              </a:rPr>
              <a:t>From intention to action</a:t>
            </a:r>
          </a:p>
          <a:p>
            <a:pPr eaLnBrk="1" hangingPunct="1"/>
            <a:r>
              <a:rPr lang="en-US">
                <a:latin typeface="Arial" charset="0"/>
              </a:rPr>
              <a:t>Data quality and availability</a:t>
            </a:r>
          </a:p>
          <a:p>
            <a:pPr eaLnBrk="1" hangingPunct="1"/>
            <a:r>
              <a:rPr lang="en-US">
                <a:latin typeface="Arial" charset="0"/>
              </a:rPr>
              <a:t>Text is efficient and immediately available</a:t>
            </a:r>
          </a:p>
        </p:txBody>
      </p:sp>
    </p:spTree>
    <p:extLst>
      <p:ext uri="{BB962C8B-B14F-4D97-AF65-F5344CB8AC3E}">
        <p14:creationId xmlns:p14="http://schemas.microsoft.com/office/powerpoint/2010/main" val="207262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What we do: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" charset="0"/>
              </a:rPr>
              <a:t>Structured guideline authoring with semantic tagging</a:t>
            </a:r>
          </a:p>
          <a:p>
            <a:pPr eaLnBrk="1" hangingPunct="1"/>
            <a:r>
              <a:rPr lang="en-US" sz="2800">
                <a:latin typeface="Arial" charset="0"/>
              </a:rPr>
              <a:t>Extraction of patient state from health record</a:t>
            </a:r>
          </a:p>
          <a:p>
            <a:pPr eaLnBrk="1" hangingPunct="1"/>
            <a:r>
              <a:rPr lang="en-US" sz="2800">
                <a:latin typeface="Arial" charset="0"/>
              </a:rPr>
              <a:t>Development of ontologies for bridging care act documents and care guidelines.</a:t>
            </a:r>
          </a:p>
          <a:p>
            <a:pPr eaLnBrk="1" hangingPunct="1"/>
            <a:r>
              <a:rPr lang="en-US" sz="2800">
                <a:latin typeface="Arial" charset="0"/>
              </a:rPr>
              <a:t>User interfaces recommendations. </a:t>
            </a:r>
          </a:p>
          <a:p>
            <a:pPr eaLnBrk="1" hangingPunct="1"/>
            <a:r>
              <a:rPr lang="en-US" sz="2800">
                <a:latin typeface="Arial" charset="0"/>
              </a:rPr>
              <a:t>Matching guidelines to computerized order sets.</a:t>
            </a:r>
          </a:p>
          <a:p>
            <a:pPr eaLnBrk="1" hangingPunct="1"/>
            <a:r>
              <a:rPr lang="en-US" sz="2800">
                <a:latin typeface="Arial" charset="0"/>
              </a:rPr>
              <a:t>Multi-tier architecture for guideline/plan/recommendations.</a:t>
            </a:r>
          </a:p>
          <a:p>
            <a:pPr eaLnBrk="1" hangingPunct="1"/>
            <a:r>
              <a:rPr lang="en-US" sz="2800">
                <a:latin typeface="Arial" charset="0"/>
              </a:rPr>
              <a:t>IE, IR, NLP, KR, ML, MMI, Eval, CDSS</a:t>
            </a:r>
          </a:p>
          <a:p>
            <a:pPr eaLnBrk="1" hangingPunct="1"/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3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3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6776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28085" r="28796" b="26173"/>
          <a:stretch>
            <a:fillRect/>
          </a:stretch>
        </p:blipFill>
        <p:spPr bwMode="auto">
          <a:xfrm>
            <a:off x="4133850" y="731838"/>
            <a:ext cx="341153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35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1525"/>
            <a:ext cx="7772400" cy="1470025"/>
          </a:xfrm>
        </p:spPr>
        <p:txBody>
          <a:bodyPr/>
          <a:lstStyle/>
          <a:p>
            <a:r>
              <a:rPr lang="en-US" dirty="0" err="1" smtClean="0"/>
              <a:t>EviCare</a:t>
            </a:r>
            <a:r>
              <a:rPr lang="en-US" dirty="0" smtClean="0"/>
              <a:t> &amp; NLP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00450"/>
            <a:ext cx="8229600" cy="25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Investigate the use of methods from NLP in applications aimed at supporting clinical 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Intended </a:t>
            </a:r>
            <a:r>
              <a:rPr lang="en-US" sz="2800" dirty="0" smtClean="0"/>
              <a:t>as possible extensions to EHR system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	– DIPS ASA, participant in </a:t>
            </a:r>
            <a:r>
              <a:rPr lang="en-US" sz="2800" dirty="0" err="1" smtClean="0"/>
              <a:t>EviCare</a:t>
            </a: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800100" lvl="1" indent="-342900">
              <a:spcBef>
                <a:spcPct val="20000"/>
              </a:spcBef>
              <a:defRPr/>
            </a:pPr>
            <a:endParaRPr lang="en-US" sz="2800" dirty="0" smtClean="0"/>
          </a:p>
          <a:p>
            <a:pPr marL="800100" lvl="1" indent="-342900">
              <a:spcBef>
                <a:spcPct val="20000"/>
              </a:spcBef>
              <a:defRPr/>
            </a:pP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health records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Goal</a:t>
            </a:r>
            <a:r>
              <a:rPr lang="en-US" dirty="0" smtClean="0"/>
              <a:t>:</a:t>
            </a:r>
          </a:p>
          <a:p>
            <a:r>
              <a:rPr lang="en-US" dirty="0" smtClean="0"/>
              <a:t>Assist clinicians in getting an overview of the content in a health record (at the “point-of-care”)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How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Present a subset of the text by using methods from the field of </a:t>
            </a:r>
            <a:r>
              <a:rPr lang="en-US" i="1" dirty="0" smtClean="0"/>
              <a:t>automatic text summarization</a:t>
            </a:r>
          </a:p>
          <a:p>
            <a:pPr lvl="1"/>
            <a:r>
              <a:rPr lang="en-US" dirty="0" smtClean="0"/>
              <a:t>Textual extracts</a:t>
            </a:r>
          </a:p>
          <a:p>
            <a:pPr lvl="1"/>
            <a:r>
              <a:rPr lang="en-US" dirty="0" smtClean="0"/>
              <a:t>Represents a possible interface for further search/navigation in the clinical notes by the user</a:t>
            </a:r>
          </a:p>
        </p:txBody>
      </p:sp>
    </p:spTree>
    <p:extLst>
      <p:ext uri="{BB962C8B-B14F-4D97-AF65-F5344CB8AC3E}">
        <p14:creationId xmlns:p14="http://schemas.microsoft.com/office/powerpoint/2010/main" val="365278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Summarize health records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Methods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Mainly statistical based methods: VSM</a:t>
            </a:r>
          </a:p>
          <a:p>
            <a:r>
              <a:rPr lang="en-US" dirty="0" smtClean="0"/>
              <a:t>Supplied with some domain knowledge:</a:t>
            </a:r>
          </a:p>
          <a:p>
            <a:pPr lvl="1"/>
            <a:r>
              <a:rPr lang="en-US" dirty="0" smtClean="0"/>
              <a:t>Now: Medical/clinical dictionaries, linked to </a:t>
            </a:r>
            <a:r>
              <a:rPr lang="en-US" dirty="0" err="1" smtClean="0"/>
              <a:t>a.o.t</a:t>
            </a:r>
            <a:r>
              <a:rPr lang="en-US" dirty="0" smtClean="0"/>
              <a:t>. ICD-10</a:t>
            </a:r>
          </a:p>
          <a:p>
            <a:pPr lvl="1"/>
            <a:r>
              <a:rPr lang="en-US" dirty="0" smtClean="0"/>
              <a:t>Later: C2PO</a:t>
            </a:r>
          </a:p>
        </p:txBody>
      </p:sp>
    </p:spTree>
    <p:extLst>
      <p:ext uri="{BB962C8B-B14F-4D97-AF65-F5344CB8AC3E}">
        <p14:creationId xmlns:p14="http://schemas.microsoft.com/office/powerpoint/2010/main" val="364301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Automatically rank recommendations from clinical practice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Goal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Present one or more (ranked) recommendations based on the content in a health record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How</a:t>
            </a:r>
            <a:r>
              <a:rPr lang="en-US" dirty="0" smtClean="0"/>
              <a:t>:</a:t>
            </a:r>
          </a:p>
          <a:p>
            <a:r>
              <a:rPr lang="en-US" dirty="0" smtClean="0"/>
              <a:t>Use the “summaries” as search query, or context for the search query, to the guideline repositories</a:t>
            </a:r>
          </a:p>
        </p:txBody>
      </p:sp>
    </p:spTree>
    <p:extLst>
      <p:ext uri="{BB962C8B-B14F-4D97-AF65-F5344CB8AC3E}">
        <p14:creationId xmlns:p14="http://schemas.microsoft.com/office/powerpoint/2010/main" val="42858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Automatically rank recommendations in clinical practice guidelines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Methods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Regexp</a:t>
            </a:r>
            <a:r>
              <a:rPr lang="en-US" dirty="0" smtClean="0"/>
              <a:t> based search mixed with statistical based methods for doing information retrieval</a:t>
            </a:r>
          </a:p>
          <a:p>
            <a:r>
              <a:rPr lang="en-US" dirty="0" smtClean="0"/>
              <a:t>Attempting to rank the various sections in the guidelines according to:</a:t>
            </a:r>
          </a:p>
          <a:p>
            <a:pPr lvl="1"/>
            <a:r>
              <a:rPr lang="en-US" dirty="0" smtClean="0"/>
              <a:t>the content selected by the summary, or</a:t>
            </a:r>
          </a:p>
          <a:p>
            <a:pPr lvl="1"/>
            <a:r>
              <a:rPr lang="en-US" dirty="0" smtClean="0"/>
              <a:t>free-text search by the user, applying the summary as context</a:t>
            </a:r>
          </a:p>
        </p:txBody>
      </p:sp>
    </p:spTree>
    <p:extLst>
      <p:ext uri="{BB962C8B-B14F-4D97-AF65-F5344CB8AC3E}">
        <p14:creationId xmlns:p14="http://schemas.microsoft.com/office/powerpoint/2010/main" val="176327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555625" y="2564904"/>
            <a:ext cx="7772400" cy="302433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Evidence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- and knowledge based practice with decision support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systems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100" dirty="0" smtClean="0">
                <a:latin typeface="Calibri" charset="0"/>
                <a:ea typeface="ＭＳ Ｐゴシック" charset="0"/>
                <a:cs typeface="ＭＳ Ｐゴシック" charset="0"/>
              </a:rPr>
              <a:t>by Hans Moen, Laura Slaughter &amp; Øystein Nytrø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Text Placeholder 4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772400" cy="987698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with SI HF, OUS HF,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ＭＳ Ｐゴシック" charset="0"/>
              </a:rPr>
              <a:t>Ahus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 HF, </a:t>
            </a:r>
            <a:b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DIPS ASA, HØKH,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ＭＳ Ｐゴシック" charset="0"/>
              </a:rPr>
              <a:t>Sykehuspartner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 AS,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ＭＳ Ｐゴシック" charset="0"/>
              </a:rPr>
              <a:t>Datakvalitet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 AS, </a:t>
            </a:r>
            <a:b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IDI@NTNU, Norw.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ＭＳ Ｐゴシック" charset="0"/>
              </a:rPr>
              <a:t>Knowl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. Ctr. For health, Natl. Health library</a:t>
            </a: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33" y="116632"/>
            <a:ext cx="478993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6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33400"/>
            <a:ext cx="70231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200">
                <a:solidFill>
                  <a:srgbClr val="FFFFFF"/>
                </a:solidFill>
              </a:rPr>
              <a:t>1 July 2009</a:t>
            </a:r>
            <a:endParaRPr lang="nn-NO" sz="1200">
              <a:solidFill>
                <a:srgbClr val="FFFFFF"/>
              </a:solidFill>
            </a:endParaRPr>
          </a:p>
        </p:txBody>
      </p:sp>
      <p:sp>
        <p:nvSpPr>
          <p:cNvPr id="3072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Øystein Nytrø</a:t>
            </a:r>
            <a:endParaRPr lang="nn-NO" sz="1200">
              <a:solidFill>
                <a:srgbClr val="FFFFFF"/>
              </a:solidFill>
            </a:endParaRPr>
          </a:p>
        </p:txBody>
      </p:sp>
      <p:sp>
        <p:nvSpPr>
          <p:cNvPr id="30725" name="Freeform 8"/>
          <p:cNvSpPr>
            <a:spLocks noChangeArrowheads="1"/>
          </p:cNvSpPr>
          <p:nvPr/>
        </p:nvSpPr>
        <p:spPr bwMode="auto">
          <a:xfrm>
            <a:off x="1119188" y="1017588"/>
            <a:ext cx="5408612" cy="1890712"/>
          </a:xfrm>
          <a:custGeom>
            <a:avLst/>
            <a:gdLst>
              <a:gd name="T0" fmla="*/ 5408083 w 5408083"/>
              <a:gd name="T1" fmla="*/ 683683 h 1890183"/>
              <a:gd name="T2" fmla="*/ 759883 w 5408083"/>
              <a:gd name="T3" fmla="*/ 201083 h 1890183"/>
              <a:gd name="T4" fmla="*/ 848783 w 5408083"/>
              <a:gd name="T5" fmla="*/ 1890183 h 1890183"/>
              <a:gd name="T6" fmla="*/ 0 60000 65536"/>
              <a:gd name="T7" fmla="*/ 0 60000 65536"/>
              <a:gd name="T8" fmla="*/ 0 60000 65536"/>
              <a:gd name="T9" fmla="*/ 0 w 5408083"/>
              <a:gd name="T10" fmla="*/ 0 h 1890183"/>
              <a:gd name="T11" fmla="*/ 5408083 w 5408083"/>
              <a:gd name="T12" fmla="*/ 1890183 h 1890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8083" h="1890183">
                <a:moveTo>
                  <a:pt x="5408083" y="683683"/>
                </a:moveTo>
                <a:cubicBezTo>
                  <a:pt x="3463924" y="341841"/>
                  <a:pt x="1519766" y="0"/>
                  <a:pt x="759883" y="201083"/>
                </a:cubicBezTo>
                <a:cubicBezTo>
                  <a:pt x="0" y="402166"/>
                  <a:pt x="424391" y="1146174"/>
                  <a:pt x="848783" y="1890183"/>
                </a:cubicBezTo>
              </a:path>
            </a:pathLst>
          </a:custGeom>
          <a:noFill/>
          <a:ln w="76200">
            <a:solidFill>
              <a:srgbClr val="FF6600">
                <a:alpha val="47058"/>
              </a:srgb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Freeform 9"/>
          <p:cNvSpPr>
            <a:spLocks noChangeArrowheads="1"/>
          </p:cNvSpPr>
          <p:nvPr/>
        </p:nvSpPr>
        <p:spPr bwMode="auto">
          <a:xfrm>
            <a:off x="7391400" y="1905000"/>
            <a:ext cx="1301750" cy="2209800"/>
          </a:xfrm>
          <a:custGeom>
            <a:avLst/>
            <a:gdLst>
              <a:gd name="T0" fmla="*/ 0 w 1212850"/>
              <a:gd name="T1" fmla="*/ 0 h 2362200"/>
              <a:gd name="T2" fmla="*/ 1254042 w 1212850"/>
              <a:gd name="T3" fmla="*/ 1104900 h 2362200"/>
              <a:gd name="T4" fmla="*/ 286249 w 1212850"/>
              <a:gd name="T5" fmla="*/ 2209800 h 2362200"/>
              <a:gd name="T6" fmla="*/ 0 60000 65536"/>
              <a:gd name="T7" fmla="*/ 0 60000 65536"/>
              <a:gd name="T8" fmla="*/ 0 60000 65536"/>
              <a:gd name="T9" fmla="*/ 0 w 1212850"/>
              <a:gd name="T10" fmla="*/ 0 h 2362200"/>
              <a:gd name="T11" fmla="*/ 1212850 w 1212850"/>
              <a:gd name="T12" fmla="*/ 2362200 h 2362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850" h="2362200">
                <a:moveTo>
                  <a:pt x="0" y="0"/>
                </a:moveTo>
                <a:cubicBezTo>
                  <a:pt x="561975" y="393700"/>
                  <a:pt x="1123950" y="787400"/>
                  <a:pt x="1168400" y="1181100"/>
                </a:cubicBezTo>
                <a:cubicBezTo>
                  <a:pt x="1212850" y="1574800"/>
                  <a:pt x="266700" y="2362200"/>
                  <a:pt x="266700" y="2362200"/>
                </a:cubicBezTo>
              </a:path>
            </a:pathLst>
          </a:custGeom>
          <a:noFill/>
          <a:ln w="76200">
            <a:solidFill>
              <a:srgbClr val="FF6600">
                <a:alpha val="47058"/>
              </a:srgb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Freeform 10"/>
          <p:cNvSpPr>
            <a:spLocks noChangeArrowheads="1"/>
          </p:cNvSpPr>
          <p:nvPr/>
        </p:nvSpPr>
        <p:spPr bwMode="auto">
          <a:xfrm>
            <a:off x="7315200" y="1524000"/>
            <a:ext cx="1225550" cy="1295400"/>
          </a:xfrm>
          <a:custGeom>
            <a:avLst/>
            <a:gdLst>
              <a:gd name="T0" fmla="*/ 0 w 1212850"/>
              <a:gd name="T1" fmla="*/ 0 h 2362200"/>
              <a:gd name="T2" fmla="*/ 1180635 w 1212850"/>
              <a:gd name="T3" fmla="*/ 647700 h 2362200"/>
              <a:gd name="T4" fmla="*/ 269493 w 1212850"/>
              <a:gd name="T5" fmla="*/ 1295400 h 2362200"/>
              <a:gd name="T6" fmla="*/ 0 60000 65536"/>
              <a:gd name="T7" fmla="*/ 0 60000 65536"/>
              <a:gd name="T8" fmla="*/ 0 60000 65536"/>
              <a:gd name="T9" fmla="*/ 0 w 1212850"/>
              <a:gd name="T10" fmla="*/ 0 h 2362200"/>
              <a:gd name="T11" fmla="*/ 1212850 w 1212850"/>
              <a:gd name="T12" fmla="*/ 2362200 h 2362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850" h="2362200">
                <a:moveTo>
                  <a:pt x="0" y="0"/>
                </a:moveTo>
                <a:cubicBezTo>
                  <a:pt x="561975" y="393700"/>
                  <a:pt x="1123950" y="787400"/>
                  <a:pt x="1168400" y="1181100"/>
                </a:cubicBezTo>
                <a:cubicBezTo>
                  <a:pt x="1212850" y="1574800"/>
                  <a:pt x="266700" y="2362200"/>
                  <a:pt x="266700" y="2362200"/>
                </a:cubicBezTo>
              </a:path>
            </a:pathLst>
          </a:custGeom>
          <a:noFill/>
          <a:ln w="76200">
            <a:solidFill>
              <a:srgbClr val="FF6600">
                <a:alpha val="47058"/>
              </a:srgb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11"/>
          <p:cNvSpPr>
            <a:spLocks noChangeArrowheads="1"/>
          </p:cNvSpPr>
          <p:nvPr/>
        </p:nvSpPr>
        <p:spPr bwMode="auto">
          <a:xfrm>
            <a:off x="754063" y="1435100"/>
            <a:ext cx="2293937" cy="1993900"/>
          </a:xfrm>
          <a:custGeom>
            <a:avLst/>
            <a:gdLst>
              <a:gd name="T0" fmla="*/ 2294467 w 2294467"/>
              <a:gd name="T1" fmla="*/ 88900 h 1993900"/>
              <a:gd name="T2" fmla="*/ 173567 w 2294467"/>
              <a:gd name="T3" fmla="*/ 317500 h 1993900"/>
              <a:gd name="T4" fmla="*/ 1253067 w 2294467"/>
              <a:gd name="T5" fmla="*/ 1993900 h 1993900"/>
              <a:gd name="T6" fmla="*/ 0 60000 65536"/>
              <a:gd name="T7" fmla="*/ 0 60000 65536"/>
              <a:gd name="T8" fmla="*/ 0 60000 65536"/>
              <a:gd name="T9" fmla="*/ 0 w 2294467"/>
              <a:gd name="T10" fmla="*/ 0 h 1993900"/>
              <a:gd name="T11" fmla="*/ 2294467 w 2294467"/>
              <a:gd name="T12" fmla="*/ 1993900 h 1993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4467" h="1993900">
                <a:moveTo>
                  <a:pt x="2294467" y="88900"/>
                </a:moveTo>
                <a:cubicBezTo>
                  <a:pt x="1320800" y="44450"/>
                  <a:pt x="347134" y="0"/>
                  <a:pt x="173567" y="317500"/>
                </a:cubicBezTo>
                <a:cubicBezTo>
                  <a:pt x="0" y="635000"/>
                  <a:pt x="1253067" y="1993900"/>
                  <a:pt x="1253067" y="1993900"/>
                </a:cubicBezTo>
              </a:path>
            </a:pathLst>
          </a:custGeom>
          <a:noFill/>
          <a:ln w="76200">
            <a:solidFill>
              <a:srgbClr val="FF6600">
                <a:alpha val="47058"/>
              </a:srgb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533400"/>
          <a:ext cx="7055894" cy="5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200">
                <a:solidFill>
                  <a:srgbClr val="FFFFFF"/>
                </a:solidFill>
              </a:rPr>
              <a:t>1 July 2009</a:t>
            </a:r>
            <a:endParaRPr lang="nn-NO" sz="1200">
              <a:solidFill>
                <a:srgbClr val="FFFFFF"/>
              </a:solidFill>
            </a:endParaRPr>
          </a:p>
        </p:txBody>
      </p:sp>
      <p:sp>
        <p:nvSpPr>
          <p:cNvPr id="3174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Øystein Nytrø</a:t>
            </a:r>
            <a:endParaRPr lang="nn-NO" sz="1200">
              <a:solidFill>
                <a:srgbClr val="FFFFFF"/>
              </a:solidFill>
            </a:endParaRPr>
          </a:p>
        </p:txBody>
      </p:sp>
      <p:sp>
        <p:nvSpPr>
          <p:cNvPr id="9" name="Circular Arrow 8"/>
          <p:cNvSpPr/>
          <p:nvPr/>
        </p:nvSpPr>
        <p:spPr bwMode="auto">
          <a:xfrm rot="10800000">
            <a:off x="5105400" y="838200"/>
            <a:ext cx="2590800" cy="2743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038465"/>
              <a:gd name="adj5" fmla="val 12886"/>
            </a:avLst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111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Objectives of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Evicare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46100" y="1971675"/>
            <a:ext cx="7912100" cy="3432175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i="1" dirty="0" smtClean="0"/>
              <a:t>0. develop </a:t>
            </a:r>
            <a:r>
              <a:rPr lang="en-GB" sz="2000" i="1" dirty="0"/>
              <a:t>methods and technology for </a:t>
            </a:r>
            <a:r>
              <a:rPr lang="en-GB" sz="2000" i="1" dirty="0" smtClean="0"/>
              <a:t>providing “</a:t>
            </a:r>
            <a:r>
              <a:rPr lang="en-GB" sz="2000" i="1" dirty="0"/>
              <a:t>Evidence-Based Medicine” (EBM) at the point of care, integrated with an electronic health record (EHR) or other health infor­mation systems directly involved in the clinical process, resulting in higher quality of care and a more detailed, transparent documentation of care processes</a:t>
            </a:r>
            <a:r>
              <a:rPr lang="en-GB" sz="2000" dirty="0"/>
              <a:t>.</a:t>
            </a:r>
            <a:r>
              <a:rPr lang="nb-NO" sz="2000" dirty="0"/>
              <a:t>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AutoNum type="arabicPeriod"/>
            </a:pPr>
            <a:r>
              <a:rPr lang="nb-NO" sz="2000" i="1" dirty="0" err="1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Practical</a:t>
            </a:r>
            <a:r>
              <a:rPr lang="nb-NO" sz="2000" i="1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 guidelines at </a:t>
            </a:r>
            <a:r>
              <a:rPr lang="nb-NO" sz="2000" i="1" dirty="0" err="1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point</a:t>
            </a:r>
            <a:r>
              <a:rPr lang="nb-NO" sz="2000" i="1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2000" i="1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care</a:t>
            </a:r>
            <a:r>
              <a:rPr lang="nb-NO" sz="2000" i="1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nb-NO" sz="2000" i="1" dirty="0" err="1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ie</a:t>
            </a:r>
            <a:r>
              <a:rPr lang="nb-NO" sz="2000" i="1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. in CPR)</a:t>
            </a:r>
          </a:p>
          <a:p>
            <a:pPr>
              <a:buFontTx/>
              <a:buAutoNum type="arabicPeriod"/>
            </a:pP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Insight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into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care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practice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, for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clinician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patient</a:t>
            </a:r>
            <a:endParaRPr lang="nb-NO" sz="20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AutoNum type="arabicPeriod"/>
            </a:pP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Practice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-driven guideline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review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grounding</a:t>
            </a:r>
            <a:endParaRPr lang="nb-NO" sz="20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AutoNum type="arabicPeriod"/>
            </a:pP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Structural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models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(GL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Process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Patient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i="1" dirty="0" err="1">
                <a:latin typeface="Arial" charset="0"/>
                <a:ea typeface="ＭＳ Ｐゴシック" charset="0"/>
                <a:cs typeface="ＭＳ Ｐゴシック" charset="0"/>
              </a:rPr>
              <a:t>trajectory</a:t>
            </a:r>
            <a:r>
              <a:rPr lang="nb-NO" sz="2000" i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en-GB" sz="2000" i="1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National and local maintenance and administration of guidelines</a:t>
            </a:r>
            <a:endParaRPr lang="nb-NO" sz="2000" i="1" dirty="0">
              <a:solidFill>
                <a:srgbClr val="BFBFB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AutoNum type="arabi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200">
                <a:solidFill>
                  <a:srgbClr val="FFFFFF"/>
                </a:solidFill>
              </a:rPr>
              <a:t>1 July 2009</a:t>
            </a:r>
            <a:endParaRPr lang="nn-NO" sz="1200">
              <a:solidFill>
                <a:srgbClr val="FFFFF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Øystein Nytrø</a:t>
            </a:r>
            <a:endParaRPr lang="nn-NO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usability…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Difficult:</a:t>
            </a:r>
          </a:p>
          <a:p>
            <a:r>
              <a:rPr lang="en-US" dirty="0" smtClean="0"/>
              <a:t>Authoring</a:t>
            </a:r>
          </a:p>
          <a:p>
            <a:r>
              <a:rPr lang="en-US" dirty="0" smtClean="0"/>
              <a:t>Representation</a:t>
            </a:r>
          </a:p>
          <a:p>
            <a:r>
              <a:rPr lang="en-US" dirty="0" smtClean="0"/>
              <a:t>Reasoning</a:t>
            </a:r>
          </a:p>
          <a:p>
            <a:r>
              <a:rPr lang="en-US" dirty="0" smtClean="0"/>
              <a:t>Presentation</a:t>
            </a:r>
          </a:p>
          <a:p>
            <a:r>
              <a:rPr lang="en-US" dirty="0" smtClean="0"/>
              <a:t>Uptake</a:t>
            </a:r>
          </a:p>
          <a:p>
            <a:r>
              <a:rPr lang="en-US" dirty="0" smtClean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191902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600" dirty="0">
                <a:latin typeface="Arial" charset="0"/>
              </a:rPr>
              <a:t>A </a:t>
            </a:r>
            <a:r>
              <a:rPr lang="nb-NO" sz="3600" dirty="0" err="1">
                <a:latin typeface="Arial" charset="0"/>
              </a:rPr>
              <a:t>lean</a:t>
            </a:r>
            <a:r>
              <a:rPr lang="nb-NO" sz="3600" dirty="0">
                <a:latin typeface="Arial" charset="0"/>
              </a:rPr>
              <a:t> </a:t>
            </a:r>
            <a:r>
              <a:rPr lang="nb-NO" sz="3600" dirty="0" err="1">
                <a:latin typeface="Arial" charset="0"/>
              </a:rPr>
              <a:t>infrastructure</a:t>
            </a:r>
            <a:r>
              <a:rPr lang="nb-NO" sz="3600" dirty="0">
                <a:latin typeface="Arial" charset="0"/>
              </a:rPr>
              <a:t> for </a:t>
            </a:r>
            <a:r>
              <a:rPr lang="nb-NO" sz="3600" dirty="0" err="1">
                <a:latin typeface="Arial" charset="0"/>
              </a:rPr>
              <a:t>clinical</a:t>
            </a:r>
            <a:r>
              <a:rPr lang="nb-NO" sz="3600" dirty="0">
                <a:latin typeface="Arial" charset="0"/>
              </a:rPr>
              <a:t> </a:t>
            </a:r>
            <a:r>
              <a:rPr lang="nb-NO" sz="3600" dirty="0" err="1">
                <a:latin typeface="Arial" charset="0"/>
              </a:rPr>
              <a:t>decision</a:t>
            </a:r>
            <a:r>
              <a:rPr lang="nb-NO" sz="3600" dirty="0">
                <a:latin typeface="Arial" charset="0"/>
              </a:rPr>
              <a:t> </a:t>
            </a:r>
            <a:r>
              <a:rPr lang="nb-NO" sz="3600" dirty="0" smtClean="0">
                <a:latin typeface="Arial" charset="0"/>
              </a:rPr>
              <a:t>support in</a:t>
            </a:r>
            <a:r>
              <a:rPr lang="nb-NO" sz="3600" dirty="0">
                <a:latin typeface="Arial" charset="0"/>
              </a:rPr>
              <a:t>-</a:t>
            </a:r>
            <a:r>
              <a:rPr lang="nb-NO" sz="3600" dirty="0" err="1">
                <a:latin typeface="Arial" charset="0"/>
              </a:rPr>
              <a:t>the</a:t>
            </a:r>
            <a:r>
              <a:rPr lang="nb-NO" sz="3600" dirty="0">
                <a:latin typeface="Arial" charset="0"/>
              </a:rPr>
              <a:t>-</a:t>
            </a:r>
            <a:r>
              <a:rPr lang="nb-NO" sz="3600" dirty="0" err="1">
                <a:latin typeface="Arial" charset="0"/>
              </a:rPr>
              <a:t>large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262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Lean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A Lean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Infrastructure for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Clinical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Decision support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in-the-large</a:t>
            </a:r>
          </a:p>
          <a:p>
            <a:pPr marL="0" indent="0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859338" y="1557338"/>
            <a:ext cx="3744912" cy="4535487"/>
          </a:xfrm>
          <a:prstGeom prst="wedgeRectCallout">
            <a:avLst>
              <a:gd name="adj1" fmla="val -109688"/>
              <a:gd name="adj2" fmla="val -2833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44000" tIns="93600" rIns="108000" bIns="93600"/>
          <a:lstStyle/>
          <a:p>
            <a:pPr>
              <a:defRPr/>
            </a:pPr>
            <a:r>
              <a:rPr lang="en-US" dirty="0"/>
              <a:t>Minimal, non-invasive, stepwise: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Relying on text data in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/>
              <a:t>record content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/>
              <a:t>recommendations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Search-like interface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Ranked list of opportunities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Avoid hard medical /organizational challenges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i="1" dirty="0"/>
              <a:t>Small, mundane, important, but low-risk!</a:t>
            </a:r>
          </a:p>
          <a:p>
            <a:pPr marL="342900" indent="-342900"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3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In-the-… outside the lab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A Lean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Infrastructure for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Clinical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Decision support</a:t>
            </a: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in-the-large</a:t>
            </a:r>
          </a:p>
          <a:p>
            <a:pPr marL="0" indent="0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859338" y="1557338"/>
            <a:ext cx="3744912" cy="4535487"/>
          </a:xfrm>
          <a:prstGeom prst="wedgeRectCallout">
            <a:avLst>
              <a:gd name="adj1" fmla="val -104138"/>
              <a:gd name="adj2" fmla="val 23588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44000" tIns="93600" rIns="108000" bIns="93600"/>
          <a:lstStyle/>
          <a:p>
            <a:pPr>
              <a:defRPr/>
            </a:pPr>
            <a:r>
              <a:rPr lang="en-US" dirty="0"/>
              <a:t>In a narrow domain, or two,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infection-susceptible patients (central venous catheterization)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prevention of deep venous thrombosis</a:t>
            </a:r>
          </a:p>
          <a:p>
            <a:pPr>
              <a:defRPr/>
            </a:pPr>
            <a:r>
              <a:rPr lang="en-US" dirty="0"/>
              <a:t>take it all the way with real actors, in real systems, services, and… hopefully, in future projects, do research, improve, evaluate, innovate.  </a:t>
            </a:r>
          </a:p>
        </p:txBody>
      </p:sp>
    </p:spTree>
    <p:extLst>
      <p:ext uri="{BB962C8B-B14F-4D97-AF65-F5344CB8AC3E}">
        <p14:creationId xmlns:p14="http://schemas.microsoft.com/office/powerpoint/2010/main" val="9598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tnu_eng">
  <a:themeElements>
    <a:clrScheme name="tom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_ligge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ntnu_eng.potx</Template>
  <TotalTime>5471</TotalTime>
  <Words>672</Words>
  <Application>Microsoft Macintosh PowerPoint</Application>
  <PresentationFormat>On-screen Show (4:3)</PresentationFormat>
  <Paragraphs>113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ntnu_eng</vt:lpstr>
      <vt:lpstr>PowerPoint Presentation</vt:lpstr>
      <vt:lpstr>Evidence- and knowledge based practice with decision support systems by Hans Moen, Laura Slaughter &amp; Øystein Nytrø  </vt:lpstr>
      <vt:lpstr>PowerPoint Presentation</vt:lpstr>
      <vt:lpstr>PowerPoint Presentation</vt:lpstr>
      <vt:lpstr>Objectives of Evicare</vt:lpstr>
      <vt:lpstr>Towards usability…</vt:lpstr>
      <vt:lpstr>So:</vt:lpstr>
      <vt:lpstr>Lean</vt:lpstr>
      <vt:lpstr>In-the-… outside the lab</vt:lpstr>
      <vt:lpstr>Problems with formalized knowledge:</vt:lpstr>
      <vt:lpstr>What we do:</vt:lpstr>
      <vt:lpstr>PowerPoint Presentation</vt:lpstr>
      <vt:lpstr>PowerPoint Presentation</vt:lpstr>
      <vt:lpstr>PowerPoint Presentation</vt:lpstr>
      <vt:lpstr>EviCare &amp; NLP</vt:lpstr>
      <vt:lpstr>Summarize health records </vt:lpstr>
      <vt:lpstr>Summarize health records (cont.)</vt:lpstr>
      <vt:lpstr>Automatically rank recommendations from clinical practice guidelines</vt:lpstr>
      <vt:lpstr>Automatically rank recommendations in clinical practice guidelines (cont.)</vt:lpstr>
    </vt:vector>
  </TitlesOfParts>
  <Manager/>
  <Company>NTNU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evicare for dsv workshop</dc:title>
  <dc:subject/>
  <dc:creator>Øystein Nytrø</dc:creator>
  <cp:keywords/>
  <dc:description/>
  <cp:lastModifiedBy>Øystein Nytrø</cp:lastModifiedBy>
  <cp:revision>201</cp:revision>
  <cp:lastPrinted>2005-02-28T10:56:27Z</cp:lastPrinted>
  <dcterms:created xsi:type="dcterms:W3CDTF">2010-09-27T19:03:48Z</dcterms:created>
  <dcterms:modified xsi:type="dcterms:W3CDTF">2012-06-21T11:54:08Z</dcterms:modified>
  <cp:category/>
</cp:coreProperties>
</file>