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62" r:id="rId2"/>
    <p:sldId id="275" r:id="rId3"/>
    <p:sldId id="265" r:id="rId4"/>
    <p:sldId id="272" r:id="rId5"/>
    <p:sldId id="273" r:id="rId6"/>
    <p:sldId id="274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21435" autoAdjust="0"/>
    <p:restoredTop sz="94660"/>
  </p:normalViewPr>
  <p:slideViewPr>
    <p:cSldViewPr snapToObjects="1">
      <p:cViewPr varScale="1">
        <p:scale>
          <a:sx n="93" d="100"/>
          <a:sy n="93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EE-237C-294D-9C0C-13986ADF04C1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EE-237C-294D-9C0C-13986ADF04C1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88A1-801F-8C43-8F49-E827D3675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4C88A1-801F-8C43-8F49-E827D3675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EE-237C-294D-9C0C-13986ADF04C1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EE-237C-294D-9C0C-13986ADF04C1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4C88A1-801F-8C43-8F49-E827D3675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DDA6EE-237C-294D-9C0C-13986ADF04C1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88A1-801F-8C43-8F49-E827D3675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EE-237C-294D-9C0C-13986ADF04C1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4C88A1-801F-8C43-8F49-E827D3675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EE-237C-294D-9C0C-13986ADF04C1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4C88A1-801F-8C43-8F49-E827D3675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EE-237C-294D-9C0C-13986ADF04C1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4C88A1-801F-8C43-8F49-E827D3675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6EE-237C-294D-9C0C-13986ADF04C1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4C88A1-801F-8C43-8F49-E827D3675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DDA6EE-237C-294D-9C0C-13986ADF04C1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DDA6EE-237C-294D-9C0C-13986ADF04C1}" type="datetimeFigureOut">
              <a:rPr lang="en-US" smtClean="0"/>
              <a:pPr/>
              <a:t>6/21/12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4C88A1-801F-8C43-8F49-E827D3675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Click to edit Master text styles</a:t>
            </a:r>
          </a:p>
          <a:p>
            <a:pPr lvl="1" eaLnBrk="1" latinLnBrk="0" hangingPunct="1"/>
            <a:r>
              <a:rPr kumimoji="0" lang="nb-NO" smtClean="0"/>
              <a:t>Second level</a:t>
            </a:r>
          </a:p>
          <a:p>
            <a:pPr lvl="2" eaLnBrk="1" latinLnBrk="0" hangingPunct="1"/>
            <a:r>
              <a:rPr kumimoji="0" lang="nb-NO" smtClean="0"/>
              <a:t>Third level</a:t>
            </a:r>
          </a:p>
          <a:p>
            <a:pPr lvl="3" eaLnBrk="1" latinLnBrk="0" hangingPunct="1"/>
            <a:r>
              <a:rPr kumimoji="0" lang="nb-NO" smtClean="0"/>
              <a:t>Fourth level</a:t>
            </a:r>
          </a:p>
          <a:p>
            <a:pPr lvl="4" eaLnBrk="1" latinLnBrk="0" hangingPunct="1"/>
            <a:r>
              <a:rPr kumimoji="0" lang="nb-NO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de.google.com/p/c2po/" TargetMode="External"/><Relationship Id="rId3" Type="http://schemas.openxmlformats.org/officeDocument/2006/relationships/hyperlink" Target="http://code.google.com/p/d-act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Evicare</a:t>
            </a:r>
            <a:r>
              <a:rPr lang="en-US" dirty="0" smtClean="0"/>
              <a:t>: </a:t>
            </a:r>
            <a:r>
              <a:rPr lang="en-US" dirty="0" smtClean="0"/>
              <a:t>Guideline </a:t>
            </a:r>
            <a:r>
              <a:rPr lang="en-US" dirty="0" smtClean="0"/>
              <a:t>R</a:t>
            </a:r>
            <a:r>
              <a:rPr lang="en-US" dirty="0" smtClean="0"/>
              <a:t>epresentation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3820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Goal:</a:t>
            </a:r>
          </a:p>
          <a:p>
            <a:pPr lvl="2"/>
            <a:r>
              <a:rPr lang="en-US" dirty="0" smtClean="0"/>
              <a:t>Create a knowledge base that contains guideline content (recommendations) on one </a:t>
            </a:r>
            <a:r>
              <a:rPr lang="en-US" dirty="0" smtClean="0"/>
              <a:t>topic</a:t>
            </a:r>
            <a:r>
              <a:rPr lang="en-US" dirty="0" smtClean="0"/>
              <a:t>, </a:t>
            </a:r>
            <a:r>
              <a:rPr lang="en-US" dirty="0" smtClean="0"/>
              <a:t>CVC infections</a:t>
            </a:r>
          </a:p>
          <a:p>
            <a:pPr lvl="2"/>
            <a:r>
              <a:rPr lang="en-US" dirty="0" smtClean="0"/>
              <a:t>Create some interesting search/browse tools for connecting guideline content with record content</a:t>
            </a:r>
          </a:p>
          <a:p>
            <a:pPr lvl="2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Ontologies</a:t>
            </a:r>
            <a:endParaRPr lang="en-US" dirty="0" smtClean="0"/>
          </a:p>
          <a:p>
            <a:pPr lvl="2"/>
            <a:r>
              <a:rPr lang="en-US" dirty="0" smtClean="0"/>
              <a:t>C2PO, D-acts are used to annotate the guideline documents in the knowledge base + specific terminologies </a:t>
            </a:r>
            <a:endParaRPr lang="en-US" dirty="0" smtClean="0"/>
          </a:p>
          <a:p>
            <a:pPr lvl="2"/>
            <a:r>
              <a:rPr lang="en-US" dirty="0" smtClean="0"/>
              <a:t>CVK ontology used for annotations of records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4048" y="152400"/>
            <a:ext cx="9909048" cy="758952"/>
          </a:xfrm>
        </p:spPr>
        <p:txBody>
          <a:bodyPr>
            <a:normAutofit/>
          </a:bodyPr>
          <a:lstStyle/>
          <a:p>
            <a:r>
              <a:rPr lang="en-US" dirty="0" err="1" smtClean="0"/>
              <a:t>Evicare</a:t>
            </a:r>
            <a:r>
              <a:rPr lang="en-US" dirty="0" smtClean="0"/>
              <a:t> Approach:  Guideline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044700"/>
            <a:ext cx="7918450" cy="4081463"/>
          </a:xfrm>
        </p:spPr>
        <p:txBody>
          <a:bodyPr/>
          <a:lstStyle/>
          <a:p>
            <a:r>
              <a:rPr lang="en-US" dirty="0" smtClean="0"/>
              <a:t>Different approach from past methods </a:t>
            </a:r>
          </a:p>
          <a:p>
            <a:pPr lvl="1"/>
            <a:r>
              <a:rPr lang="en-US" dirty="0" smtClean="0"/>
              <a:t>Specifying what should be done step-by-step</a:t>
            </a:r>
          </a:p>
          <a:p>
            <a:pPr lvl="1"/>
            <a:r>
              <a:rPr lang="en-US" dirty="0" smtClean="0"/>
              <a:t>Guideline representation languages, e.g. GLIF</a:t>
            </a:r>
          </a:p>
          <a:p>
            <a:r>
              <a:rPr lang="en-US" dirty="0" smtClean="0"/>
              <a:t>Instead, provide tools for exploring, searching the documents</a:t>
            </a:r>
          </a:p>
          <a:p>
            <a:pPr lvl="1"/>
            <a:r>
              <a:rPr lang="en-US" dirty="0" smtClean="0"/>
              <a:t>Testing use of </a:t>
            </a:r>
            <a:r>
              <a:rPr lang="en-US" dirty="0" err="1" smtClean="0"/>
              <a:t>ontologies</a:t>
            </a:r>
            <a:r>
              <a:rPr lang="en-US" dirty="0" smtClean="0"/>
              <a:t>, capturing domain knowledge </a:t>
            </a:r>
          </a:p>
          <a:p>
            <a:pPr lvl="1"/>
            <a:r>
              <a:rPr lang="en-US" dirty="0" smtClean="0"/>
              <a:t>Providing better search, browsing tools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C2PO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of C2PO</a:t>
            </a:r>
          </a:p>
          <a:p>
            <a:pPr lvl="1"/>
            <a:r>
              <a:rPr lang="en-US" dirty="0" smtClean="0"/>
              <a:t>provides an ontological representation (a set of classes and axioms) allowing for reasoning about content of guidelines</a:t>
            </a:r>
          </a:p>
          <a:p>
            <a:pPr lvl="2"/>
            <a:r>
              <a:rPr lang="en-US" dirty="0" smtClean="0">
                <a:hlinkClick r:id="rId2"/>
              </a:rPr>
              <a:t>http://code.google.com/p/c2po/</a:t>
            </a:r>
            <a:r>
              <a:rPr lang="en-US" dirty="0" smtClean="0"/>
              <a:t> </a:t>
            </a:r>
          </a:p>
          <a:p>
            <a:r>
              <a:rPr lang="en-US" dirty="0" smtClean="0"/>
              <a:t>Purpose of D-acts</a:t>
            </a:r>
          </a:p>
          <a:p>
            <a:pPr lvl="1"/>
            <a:r>
              <a:rPr lang="en-US" dirty="0" smtClean="0"/>
              <a:t>relies on </a:t>
            </a:r>
            <a:r>
              <a:rPr lang="en-US" dirty="0"/>
              <a:t>the notion of document acts, a theory that describes what actions are based </a:t>
            </a:r>
            <a:r>
              <a:rPr lang="en-US" dirty="0" smtClean="0"/>
              <a:t>documents</a:t>
            </a:r>
          </a:p>
          <a:p>
            <a:pPr lvl="1"/>
            <a:r>
              <a:rPr lang="en-US" dirty="0" smtClean="0"/>
              <a:t>provides an ontological representation of document acts to be used on information systems integration</a:t>
            </a:r>
          </a:p>
          <a:p>
            <a:pPr lvl="2"/>
            <a:r>
              <a:rPr lang="en-US" dirty="0" smtClean="0">
                <a:hlinkClick r:id="rId3"/>
              </a:rPr>
              <a:t>http://code.google.com/p/d-acts/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uide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28600"/>
            <a:ext cx="4516145" cy="2209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48200" y="100226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Instance-of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943600" y="914400"/>
            <a:ext cx="2362200" cy="826532"/>
          </a:xfrm>
          <a:prstGeom prst="roundRect">
            <a:avLst>
              <a:gd name="adj" fmla="val 3791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document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3" idx="3"/>
          </p:cNvCxnSpPr>
          <p:nvPr/>
        </p:nvCxnSpPr>
        <p:spPr>
          <a:xfrm>
            <a:off x="4744744" y="1333500"/>
            <a:ext cx="11988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943600" y="4419600"/>
            <a:ext cx="2362200" cy="826532"/>
          </a:xfrm>
          <a:prstGeom prst="roundRect">
            <a:avLst>
              <a:gd name="adj" fmla="val 3791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ocument proposition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44196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Instance-of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24310" y="4788932"/>
            <a:ext cx="23192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8600" y="3386077"/>
            <a:ext cx="3395710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Following diagnosis of catheter-related infection, catheter removal is appropriate in the setting of severe sepsis, hemodynamic instability, </a:t>
            </a:r>
            <a:r>
              <a:rPr lang="en-US" dirty="0" err="1"/>
              <a:t>suppurative</a:t>
            </a:r>
            <a:r>
              <a:rPr lang="en-US" dirty="0"/>
              <a:t> </a:t>
            </a:r>
            <a:r>
              <a:rPr lang="en-US" dirty="0" err="1"/>
              <a:t>thrombophlebitis</a:t>
            </a:r>
            <a:r>
              <a:rPr lang="en-US" dirty="0"/>
              <a:t>, </a:t>
            </a:r>
            <a:r>
              <a:rPr lang="en-US" dirty="0" err="1"/>
              <a:t>endocarditis</a:t>
            </a:r>
            <a:r>
              <a:rPr lang="en-US" dirty="0"/>
              <a:t>, or persistent </a:t>
            </a:r>
            <a:r>
              <a:rPr lang="en-US" dirty="0" err="1"/>
              <a:t>bacteremia</a:t>
            </a:r>
            <a:r>
              <a:rPr lang="en-US" dirty="0"/>
              <a:t> after 72 hours of antimicrobial therapy to which the organism is susceptible.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228600"/>
            <a:ext cx="2362200" cy="826532"/>
          </a:xfrm>
          <a:prstGeom prst="roundRect">
            <a:avLst>
              <a:gd name="adj" fmla="val 3791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ocument proposition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>
            <a:stCxn id="2" idx="2"/>
          </p:cNvCxnSpPr>
          <p:nvPr/>
        </p:nvCxnSpPr>
        <p:spPr>
          <a:xfrm rot="16200000" flipH="1">
            <a:off x="1346716" y="1422916"/>
            <a:ext cx="773668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533400" y="1828800"/>
            <a:ext cx="2362200" cy="826532"/>
          </a:xfrm>
          <a:prstGeom prst="roundRect">
            <a:avLst>
              <a:gd name="adj" fmla="val 3791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ecommendation statement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3276600"/>
            <a:ext cx="2362200" cy="826532"/>
          </a:xfrm>
          <a:prstGeom prst="roundRect">
            <a:avLst>
              <a:gd name="adj" fmla="val 3791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atient state (situation)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24200" y="3276600"/>
            <a:ext cx="2362200" cy="826532"/>
          </a:xfrm>
          <a:prstGeom prst="roundRect">
            <a:avLst>
              <a:gd name="adj" fmla="val 37919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uggested behavioral reaction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2"/>
            <a:endCxn id="6" idx="0"/>
          </p:cNvCxnSpPr>
          <p:nvPr/>
        </p:nvCxnSpPr>
        <p:spPr>
          <a:xfrm rot="5400000">
            <a:off x="1251466" y="2813566"/>
            <a:ext cx="621268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7" idx="0"/>
          </p:cNvCxnSpPr>
          <p:nvPr/>
        </p:nvCxnSpPr>
        <p:spPr>
          <a:xfrm rot="16200000" flipH="1">
            <a:off x="2699266" y="1670566"/>
            <a:ext cx="621268" cy="2590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64126" y="1295400"/>
            <a:ext cx="2224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(child class relation)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7111" y="2743200"/>
            <a:ext cx="10573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s_about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71612" y="2743200"/>
            <a:ext cx="10573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s_about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91200" y="323986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statements are about concrete things in reality….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4539734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Patient state (situation) </a:t>
            </a:r>
            <a:r>
              <a:rPr lang="en-US" i="1" dirty="0" smtClean="0"/>
              <a:t>concerns</a:t>
            </a:r>
            <a:r>
              <a:rPr lang="en-US" dirty="0" smtClean="0"/>
              <a:t>: symptoms, on-going treatment, specific diagnoses, etc. 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5334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Suggested behavioral reaction </a:t>
            </a:r>
            <a:r>
              <a:rPr lang="en-US" i="1" dirty="0" smtClean="0"/>
              <a:t>concerns</a:t>
            </a:r>
            <a:r>
              <a:rPr lang="en-US" dirty="0" smtClean="0"/>
              <a:t>: monitoring patients, prescribing drugs, administering drugs, taking patient for further tests, etc.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3698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Current patient situation (state):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0" y="3810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patients with a </a:t>
            </a:r>
            <a:r>
              <a:rPr lang="en-US" b="1" dirty="0" smtClean="0">
                <a:solidFill>
                  <a:schemeClr val="accent1"/>
                </a:solidFill>
              </a:rPr>
              <a:t>first VTE </a:t>
            </a:r>
            <a:r>
              <a:rPr lang="en-US" dirty="0" smtClean="0"/>
              <a:t>that is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an unprovoked proximal DVT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of the leg</a:t>
            </a:r>
            <a:r>
              <a:rPr lang="en-US" dirty="0" smtClean="0"/>
              <a:t>, and</a:t>
            </a:r>
          </a:p>
          <a:p>
            <a:r>
              <a:rPr lang="en-US" dirty="0" smtClean="0"/>
              <a:t>who have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high risk of bleeding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600200"/>
            <a:ext cx="5200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(first) VTE (</a:t>
            </a:r>
            <a:r>
              <a:rPr lang="en-US" dirty="0"/>
              <a:t>Venous </a:t>
            </a:r>
            <a:r>
              <a:rPr lang="en-US" dirty="0" err="1"/>
              <a:t>thromboembolism</a:t>
            </a:r>
            <a:r>
              <a:rPr lang="en-US" dirty="0" smtClean="0"/>
              <a:t>) [disorder</a:t>
            </a:r>
            <a:r>
              <a:rPr lang="en-US" dirty="0"/>
              <a:t>]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133600"/>
            <a:ext cx="430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(unprovoked proximal) DVT = [disorder</a:t>
            </a:r>
            <a:r>
              <a:rPr lang="en-US" dirty="0"/>
              <a:t>]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2133600"/>
            <a:ext cx="2038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(of the) leg = [site</a:t>
            </a:r>
            <a:r>
              <a:rPr lang="en-US" dirty="0"/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2678668"/>
            <a:ext cx="395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(high risk of) bleeding = [sign/finding] </a:t>
            </a:r>
            <a:endParaRPr lang="en-US" dirty="0"/>
          </a:p>
        </p:txBody>
      </p:sp>
      <p:pic>
        <p:nvPicPr>
          <p:cNvPr id="14" name="Picture 13" descr="cartoon-sic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202668"/>
            <a:ext cx="1555750" cy="168189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08402" y="3833336"/>
            <a:ext cx="293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</a:t>
            </a:r>
            <a:r>
              <a:rPr lang="en-US" dirty="0" smtClean="0"/>
              <a:t>person] (in role as patient)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73613" y="6183868"/>
            <a:ext cx="1480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[sign/finding]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999865" y="5269468"/>
            <a:ext cx="67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[site]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55245" y="5292804"/>
            <a:ext cx="11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[disorder]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4" idx="3"/>
            <a:endCxn id="19" idx="1"/>
          </p:cNvCxnSpPr>
          <p:nvPr/>
        </p:nvCxnSpPr>
        <p:spPr>
          <a:xfrm>
            <a:off x="2165350" y="5043614"/>
            <a:ext cx="2689895" cy="4338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3"/>
          </p:cNvCxnSpPr>
          <p:nvPr/>
        </p:nvCxnSpPr>
        <p:spPr>
          <a:xfrm flipV="1">
            <a:off x="6002126" y="5465802"/>
            <a:ext cx="1997739" cy="11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3"/>
            <a:endCxn id="17" idx="0"/>
          </p:cNvCxnSpPr>
          <p:nvPr/>
        </p:nvCxnSpPr>
        <p:spPr>
          <a:xfrm>
            <a:off x="2165350" y="5043614"/>
            <a:ext cx="1648629" cy="11402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86000" y="5662136"/>
            <a:ext cx="131670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err="1"/>
              <a:t>a</a:t>
            </a:r>
            <a:r>
              <a:rPr lang="en-US" i="1" dirty="0" err="1" smtClean="0"/>
              <a:t>t_risk_for</a:t>
            </a:r>
            <a:endParaRPr lang="en-US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2895600" y="5128736"/>
            <a:ext cx="148374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smtClean="0"/>
              <a:t>experiences</a:t>
            </a:r>
            <a:endParaRPr lang="en-US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6264413" y="5281136"/>
            <a:ext cx="135558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a</a:t>
            </a:r>
            <a:r>
              <a:rPr lang="en-US" i="1" dirty="0" err="1"/>
              <a:t>t</a:t>
            </a:r>
            <a:r>
              <a:rPr lang="en-US" i="1" dirty="0" err="1" smtClean="0"/>
              <a:t>_location</a:t>
            </a:r>
            <a:endParaRPr lang="en-US" i="1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152400" y="3581400"/>
            <a:ext cx="891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54" descr="do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4860" y="1600200"/>
            <a:ext cx="1432940" cy="1432940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6477000" y="4050268"/>
            <a:ext cx="129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Real Life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00481" y="2895600"/>
            <a:ext cx="1467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Document</a:t>
            </a:r>
            <a:endParaRPr lang="en-US" dirty="0"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6858000" cy="5943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90600" y="6488668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Figure 1.</a:t>
            </a:r>
            <a:r>
              <a:rPr lang="en-US" dirty="0"/>
              <a:t> Classes created in </a:t>
            </a:r>
            <a:r>
              <a:rPr lang="en-US" dirty="0" err="1"/>
              <a:t>d</a:t>
            </a:r>
            <a:r>
              <a:rPr lang="en-US" dirty="0"/>
              <a:t>-act and their relations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153400" cy="5486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04800" y="60198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Figure 2.</a:t>
            </a:r>
            <a:r>
              <a:rPr lang="en-US" dirty="0"/>
              <a:t> Building </a:t>
            </a:r>
            <a:r>
              <a:rPr lang="en-US" dirty="0" err="1"/>
              <a:t>d</a:t>
            </a:r>
            <a:r>
              <a:rPr lang="en-US" dirty="0"/>
              <a:t>-act based on BFO and IAO (Arrows representing is </a:t>
            </a:r>
            <a:r>
              <a:rPr lang="en-US" dirty="0" err="1"/>
              <a:t>superclass</a:t>
            </a:r>
            <a:r>
              <a:rPr lang="en-US" dirty="0"/>
              <a:t> relations)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7537</TotalTime>
  <Words>450</Words>
  <Application>Microsoft Macintosh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Evicare: Guideline Representation  </vt:lpstr>
      <vt:lpstr>Evicare Approach:  Guideline Representation</vt:lpstr>
      <vt:lpstr>Construction of C2PO</vt:lpstr>
      <vt:lpstr>Slide 4</vt:lpstr>
      <vt:lpstr>Slide 5</vt:lpstr>
      <vt:lpstr>Slide 6</vt:lpstr>
      <vt:lpstr>Slide 7</vt:lpstr>
      <vt:lpstr>Slide 8</vt:lpstr>
    </vt:vector>
  </TitlesOfParts>
  <Company>NTNU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 Slaughter</dc:creator>
  <cp:lastModifiedBy>Laura Slaughter</cp:lastModifiedBy>
  <cp:revision>123</cp:revision>
  <dcterms:created xsi:type="dcterms:W3CDTF">2012-06-21T08:11:17Z</dcterms:created>
  <dcterms:modified xsi:type="dcterms:W3CDTF">2012-06-21T11:33:31Z</dcterms:modified>
</cp:coreProperties>
</file>