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99" r:id="rId3"/>
    <p:sldId id="467" r:id="rId4"/>
    <p:sldId id="468" r:id="rId5"/>
    <p:sldId id="469" r:id="rId6"/>
    <p:sldId id="496" r:id="rId7"/>
    <p:sldId id="473" r:id="rId8"/>
    <p:sldId id="497" r:id="rId9"/>
    <p:sldId id="500" r:id="rId10"/>
    <p:sldId id="474" r:id="rId11"/>
    <p:sldId id="501" r:id="rId12"/>
    <p:sldId id="502" r:id="rId13"/>
    <p:sldId id="503" r:id="rId14"/>
    <p:sldId id="504" r:id="rId15"/>
    <p:sldId id="506" r:id="rId16"/>
    <p:sldId id="505" r:id="rId17"/>
    <p:sldId id="507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F90"/>
    <a:srgbClr val="297B8B"/>
    <a:srgbClr val="277380"/>
    <a:srgbClr val="477C80"/>
    <a:srgbClr val="ABD957"/>
    <a:srgbClr val="468152"/>
    <a:srgbClr val="0000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40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82BE5DD-BA57-CE47-8365-45C42FAE8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20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29B17-36B7-024B-AAAF-16BD730D7D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5217D-3E14-8A42-B3C0-C0569F53A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1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0BEED-E29D-7547-BF70-24BAC164A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9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4FBA6-BEB7-FD42-B441-BCEFC586F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2F10C-C01B-5346-9D22-C3BEB04C31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7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C2DE7-E858-0345-BC13-4B8CA87F3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0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3E04D-1B64-154B-8E59-CAD6BFEDC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0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4B364-0549-9147-9B83-E28E1E280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4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0E9C9-1CBC-4C42-89B0-649E249A7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8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78BBD-5EE5-174F-AB35-B72D44C90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1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BC993-7A50-3740-8E9C-A62418033B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8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15566-721D-3F4F-BAE9-95E3B52E50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220756-A271-724C-AAD7-5B22FEEB7E9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E0F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E0FF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E0FF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E0FF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E0FF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Development of </a:t>
            </a:r>
            <a:r>
              <a:rPr lang="en-US" sz="2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ConText</a:t>
            </a:r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 Tools in Python</a:t>
            </a:r>
            <a:endParaRPr lang="en-US" sz="28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05200"/>
            <a:ext cx="6400800" cy="838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rgbClr val="FFCC00"/>
                </a:solidFill>
                <a:latin typeface="Arial" charset="0"/>
                <a:ea typeface="ＭＳ Ｐゴシック" charset="0"/>
                <a:cs typeface="ＭＳ Ｐゴシック" charset="0"/>
              </a:rPr>
              <a:t>Brian E. Chapman, PhD, </a:t>
            </a:r>
            <a:r>
              <a:rPr lang="en-US" sz="2800" dirty="0" smtClean="0">
                <a:solidFill>
                  <a:srgbClr val="FFCC00"/>
                </a:solidFill>
                <a:latin typeface="Arial" charset="0"/>
                <a:ea typeface="ＭＳ Ｐゴシック" charset="0"/>
                <a:cs typeface="ＭＳ Ｐゴシック" charset="0"/>
              </a:rPr>
              <a:t>Glenn Dayton, Wendy W. Chapman</a:t>
            </a:r>
            <a:r>
              <a:rPr lang="en-US" sz="2800" smtClean="0">
                <a:solidFill>
                  <a:srgbClr val="FFCC00"/>
                </a:solidFill>
                <a:latin typeface="Arial" charset="0"/>
                <a:ea typeface="ＭＳ Ｐゴシック" charset="0"/>
                <a:cs typeface="ＭＳ Ｐゴシック" charset="0"/>
              </a:rPr>
              <a:t>, PhD</a:t>
            </a:r>
            <a:endParaRPr lang="en-US" sz="2800" dirty="0">
              <a:solidFill>
                <a:srgbClr val="FFCC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5" name="Text Box 20"/>
          <p:cNvSpPr txBox="1">
            <a:spLocks noChangeArrowheads="1"/>
          </p:cNvSpPr>
          <p:nvPr/>
        </p:nvSpPr>
        <p:spPr bwMode="auto">
          <a:xfrm>
            <a:off x="2286000" y="5715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ct val="35000"/>
              </a:spcAft>
            </a:pPr>
            <a:r>
              <a:rPr lang="en-US" sz="2400"/>
              <a:t>Division of Biomedical Informatics</a:t>
            </a:r>
          </a:p>
        </p:txBody>
      </p:sp>
      <p:pic>
        <p:nvPicPr>
          <p:cNvPr id="15366" name="Picture 7" descr="MedCtr_AltLogo_Centered_CMYK rev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r="7777" b="8801"/>
          <a:stretch>
            <a:fillRect/>
          </a:stretch>
        </p:blipFill>
        <p:spPr bwMode="auto">
          <a:xfrm>
            <a:off x="20785138" y="7239000"/>
            <a:ext cx="10093325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MedCtr_AltLogo_Centered_CMYK rev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r="7777" b="8801"/>
          <a:stretch>
            <a:fillRect/>
          </a:stretch>
        </p:blipFill>
        <p:spPr bwMode="auto">
          <a:xfrm>
            <a:off x="20937538" y="7391400"/>
            <a:ext cx="10093325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 descr="MedCtr_AltLogo_Centered_CMYK rev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r="7777" b="8801"/>
          <a:stretch>
            <a:fillRect/>
          </a:stretch>
        </p:blipFill>
        <p:spPr bwMode="auto">
          <a:xfrm>
            <a:off x="21089938" y="7543800"/>
            <a:ext cx="10093325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7" descr="MedCtr_AltLogo_Centered_CMYK rev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r="7777" b="8801"/>
          <a:stretch>
            <a:fillRect/>
          </a:stretch>
        </p:blipFill>
        <p:spPr bwMode="auto">
          <a:xfrm>
            <a:off x="21242338" y="7696200"/>
            <a:ext cx="10093325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4" descr="MedCtr_AltLogo_Centered_CMYK rev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r="7777" b="8801"/>
          <a:stretch>
            <a:fillRect/>
          </a:stretch>
        </p:blipFill>
        <p:spPr bwMode="auto">
          <a:xfrm>
            <a:off x="381000" y="5668963"/>
            <a:ext cx="1811338" cy="8842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5029200"/>
            <a:ext cx="9144000" cy="152400"/>
          </a:xfrm>
          <a:prstGeom prst="rect">
            <a:avLst/>
          </a:prstGeom>
          <a:solidFill>
            <a:srgbClr val="ABD9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pyConText: Basic Framework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Item Objects: 4-tuple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containing Lexical and Domain Knowledge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Literal (label): </a:t>
            </a:r>
            <a:r>
              <a:rPr lang="en-US" dirty="0" smtClean="0">
                <a:latin typeface="Arial" charset="0"/>
                <a:ea typeface="ＭＳ Ｐゴシック" charset="0"/>
              </a:rPr>
              <a:t>“pulmonary embolism”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Category/Concept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Regular </a:t>
            </a:r>
            <a:r>
              <a:rPr lang="en-US" dirty="0" smtClean="0">
                <a:latin typeface="Arial" charset="0"/>
                <a:ea typeface="ＭＳ Ｐゴシック" charset="0"/>
              </a:rPr>
              <a:t>expression</a:t>
            </a:r>
          </a:p>
          <a:p>
            <a:pPr lvl="2"/>
            <a:r>
              <a:rPr lang="en-US" dirty="0" smtClean="0">
                <a:latin typeface="Arial" charset="0"/>
                <a:ea typeface="ＭＳ Ｐゴシック" charset="0"/>
              </a:rPr>
              <a:t>r‘’‘(</a:t>
            </a:r>
            <a:r>
              <a:rPr lang="en-US" dirty="0">
                <a:latin typeface="Arial" charset="0"/>
                <a:ea typeface="ＭＳ Ｐゴシック" charset="0"/>
              </a:rPr>
              <a:t>pulmonary )(artery )?(</a:t>
            </a:r>
            <a:r>
              <a:rPr lang="en-US" dirty="0" err="1">
                <a:latin typeface="Arial" charset="0"/>
                <a:ea typeface="ＭＳ Ｐゴシック" charset="0"/>
              </a:rPr>
              <a:t>embol</a:t>
            </a:r>
            <a:r>
              <a:rPr lang="en-US" dirty="0">
                <a:latin typeface="Arial" charset="0"/>
                <a:ea typeface="ＭＳ Ｐゴシック" charset="0"/>
              </a:rPr>
              <a:t>[a-z]+</a:t>
            </a:r>
            <a:r>
              <a:rPr lang="en-US" dirty="0" smtClean="0">
                <a:latin typeface="Arial" charset="0"/>
                <a:ea typeface="ＭＳ Ｐゴシック" charset="0"/>
              </a:rPr>
              <a:t>)’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’‘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Rule</a:t>
            </a:r>
          </a:p>
          <a:p>
            <a:pPr lvl="2"/>
            <a:r>
              <a:rPr lang="en-US" dirty="0" smtClean="0">
                <a:latin typeface="Arial" charset="0"/>
                <a:ea typeface="ＭＳ Ｐゴシック" charset="0"/>
              </a:rPr>
              <a:t>Directional influence of item in sentence</a:t>
            </a:r>
          </a:p>
          <a:p>
            <a:pPr lvl="2"/>
            <a:r>
              <a:rPr lang="en-US" dirty="0" smtClean="0">
                <a:latin typeface="Arial" charset="0"/>
                <a:ea typeface="ＭＳ Ｐゴシック" charset="0"/>
              </a:rPr>
              <a:t>Category interaction?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pyConText: Basic Framework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Item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Objects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parse sentence to create Tag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Objects within sentences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Tag Objects interact/modify each </a:t>
            </a:r>
            <a:r>
              <a:rPr lang="en-US" dirty="0" smtClean="0">
                <a:latin typeface="Arial" charset="0"/>
                <a:ea typeface="ＭＳ Ｐゴシック" charset="0"/>
              </a:rPr>
              <a:t>other</a:t>
            </a:r>
          </a:p>
          <a:p>
            <a:pPr lvl="2"/>
            <a:r>
              <a:rPr lang="en-US" dirty="0" smtClean="0">
                <a:latin typeface="Arial" charset="0"/>
                <a:ea typeface="ＭＳ Ｐゴシック" charset="0"/>
              </a:rPr>
              <a:t>Targets</a:t>
            </a:r>
          </a:p>
          <a:p>
            <a:pPr lvl="2"/>
            <a:r>
              <a:rPr lang="en-US" dirty="0" smtClean="0">
                <a:latin typeface="Arial" charset="0"/>
                <a:ea typeface="ＭＳ Ｐゴシック" charset="0"/>
              </a:rPr>
              <a:t>Modifiers</a:t>
            </a:r>
          </a:p>
          <a:p>
            <a:pPr lvl="2"/>
            <a:r>
              <a:rPr lang="en-US" dirty="0" smtClean="0">
                <a:latin typeface="Arial" charset="0"/>
                <a:ea typeface="ＭＳ Ｐゴシック" charset="0"/>
              </a:rPr>
              <a:t>Conjunctions</a:t>
            </a:r>
            <a:endParaRPr lang="en-US" dirty="0" smtClean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Prune to eliminate subset tag objects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Directional Graph represents relationships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06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I Meet My Objectives?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Yes: JBI 2011</a:t>
            </a:r>
          </a:p>
          <a:p>
            <a:r>
              <a:rPr lang="en-US" dirty="0" smtClean="0"/>
              <a:t>Modular	</a:t>
            </a:r>
          </a:p>
          <a:p>
            <a:pPr lvl="1"/>
            <a:r>
              <a:rPr lang="en-US" dirty="0" smtClean="0"/>
              <a:t>Yes: package in </a:t>
            </a:r>
            <a:r>
              <a:rPr lang="en-US" dirty="0" err="1" smtClean="0"/>
              <a:t>pypi</a:t>
            </a:r>
            <a:endParaRPr lang="en-US" dirty="0" smtClean="0"/>
          </a:p>
          <a:p>
            <a:r>
              <a:rPr lang="en-US" dirty="0" smtClean="0"/>
              <a:t>Easy for </a:t>
            </a:r>
            <a:r>
              <a:rPr lang="en-US" i="1" dirty="0" smtClean="0"/>
              <a:t>others</a:t>
            </a:r>
            <a:r>
              <a:rPr lang="en-US" dirty="0" smtClean="0"/>
              <a:t> to use</a:t>
            </a:r>
          </a:p>
          <a:p>
            <a:pPr lvl="1"/>
            <a:r>
              <a:rPr lang="en-US" dirty="0" smtClean="0"/>
              <a:t>Depends on your definition of </a:t>
            </a:r>
            <a:r>
              <a:rPr lang="en-US" i="1" dirty="0" smtClean="0"/>
              <a:t>others</a:t>
            </a:r>
          </a:p>
          <a:p>
            <a:pPr lvl="1"/>
            <a:r>
              <a:rPr lang="en-US" dirty="0" smtClean="0"/>
              <a:t>Wilson, et al. Journal of Pathology Informatics</a:t>
            </a:r>
          </a:p>
          <a:p>
            <a:pPr lvl="1"/>
            <a:r>
              <a:rPr lang="en-US" dirty="0" err="1" smtClean="0"/>
              <a:t>Gentili</a:t>
            </a:r>
            <a:r>
              <a:rPr lang="en-US" dirty="0" smtClean="0"/>
              <a:t> and Chapman RSNA</a:t>
            </a:r>
          </a:p>
        </p:txBody>
      </p:sp>
    </p:spTree>
    <p:extLst>
      <p:ext uri="{BB962C8B-B14F-4D97-AF65-F5344CB8AC3E}">
        <p14:creationId xmlns:p14="http://schemas.microsoft.com/office/powerpoint/2010/main" val="2397694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I Meet My Objectives?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for </a:t>
            </a:r>
            <a:r>
              <a:rPr lang="en-US" i="1" dirty="0" smtClean="0"/>
              <a:t>others</a:t>
            </a:r>
            <a:r>
              <a:rPr lang="en-US" dirty="0" smtClean="0"/>
              <a:t> to use (continued)</a:t>
            </a:r>
          </a:p>
          <a:p>
            <a:pPr lvl="1"/>
            <a:r>
              <a:rPr lang="en-US" dirty="0" smtClean="0"/>
              <a:t>Can any application relying on user to provide regular expressions be defined as easy?</a:t>
            </a:r>
          </a:p>
        </p:txBody>
      </p:sp>
    </p:spTree>
    <p:extLst>
      <p:ext uri="{BB962C8B-B14F-4D97-AF65-F5344CB8AC3E}">
        <p14:creationId xmlns:p14="http://schemas.microsoft.com/office/powerpoint/2010/main" val="503121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and GUI applications</a:t>
            </a:r>
          </a:p>
          <a:p>
            <a:pPr lvl="1"/>
            <a:r>
              <a:rPr lang="en-US" dirty="0" err="1" smtClean="0"/>
              <a:t>Django</a:t>
            </a:r>
            <a:endParaRPr lang="en-US" dirty="0" smtClean="0"/>
          </a:p>
          <a:p>
            <a:pPr lvl="1"/>
            <a:r>
              <a:rPr lang="en-US" dirty="0" err="1" smtClean="0"/>
              <a:t>Django</a:t>
            </a:r>
            <a:r>
              <a:rPr lang="en-US" dirty="0" smtClean="0"/>
              <a:t> with Twisted for desktop port</a:t>
            </a:r>
          </a:p>
        </p:txBody>
      </p:sp>
    </p:spTree>
    <p:extLst>
      <p:ext uri="{BB962C8B-B14F-4D97-AF65-F5344CB8AC3E}">
        <p14:creationId xmlns:p14="http://schemas.microsoft.com/office/powerpoint/2010/main" val="3572142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pyConTextKit_homep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47800"/>
            <a:ext cx="6705600" cy="471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00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Knowledge Representation</a:t>
            </a:r>
          </a:p>
          <a:p>
            <a:pPr lvl="1"/>
            <a:r>
              <a:rPr lang="en-US" dirty="0" smtClean="0"/>
              <a:t>Separating </a:t>
            </a:r>
            <a:r>
              <a:rPr lang="en-US" dirty="0"/>
              <a:t>linguistic and domain </a:t>
            </a:r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Integration with external knowledge bases</a:t>
            </a:r>
          </a:p>
          <a:p>
            <a:r>
              <a:rPr lang="en-US" dirty="0" smtClean="0"/>
              <a:t>Use graphs to further reduce enumeration of items</a:t>
            </a:r>
          </a:p>
          <a:p>
            <a:pPr lvl="1"/>
            <a:r>
              <a:rPr lang="en-US" dirty="0" smtClean="0"/>
              <a:t>No/definite/evidence of/pulmonary embolism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15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the invitation</a:t>
            </a:r>
          </a:p>
          <a:p>
            <a:r>
              <a:rPr lang="en-US" dirty="0" smtClean="0"/>
              <a:t>Looking forward to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earning and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orking and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kateboarding </a:t>
            </a:r>
          </a:p>
          <a:p>
            <a:r>
              <a:rPr lang="en-US" smtClean="0"/>
              <a:t>For the </a:t>
            </a:r>
            <a:r>
              <a:rPr lang="en-US" dirty="0" smtClean="0"/>
              <a:t>next three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8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and Apologies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I’m not a linguist, computational or otherwise, nor am I a grammarian, or multilingual, or particularly well spoken in my native English</a:t>
            </a:r>
          </a:p>
          <a:p>
            <a:r>
              <a:rPr lang="en-US" dirty="0" smtClean="0"/>
              <a:t>In fact I’m a medical physicist who has drifted into imaging informatics with an emphasis on the image part of imaging informatics</a:t>
            </a:r>
          </a:p>
          <a:p>
            <a:r>
              <a:rPr lang="en-US" dirty="0" smtClean="0"/>
              <a:t>Which is a long way of saying that I got into this field because of a specific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7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Motivation</a:t>
            </a:r>
          </a:p>
        </p:txBody>
      </p:sp>
      <p:sp>
        <p:nvSpPr>
          <p:cNvPr id="1638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Received NIH funding for computer-aided detection of pulmonary embolism in CT pulmonary angiography (CTPA)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to identify appropriate cases from clinical PACS?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Identification Approach #1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Talk to an honest broker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Who was obviously overworked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Who used procedure codes  from RIS to identify potential cases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Who then read the dictated report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Who then classified the case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Who nearly fainted when I told her I needed hundreds of positive cases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Who then quickly asked,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</a:rPr>
              <a:t>Do you have a lot of money?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Identification Approach #2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Honest broker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 task is perfect for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NegEx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 procedure codes to identify reports in MARS repository at University of Pittsburgh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NegEx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to classify reports as +/- for PE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Within minutes find hundreds of cases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Very happy honest </a:t>
            </a:r>
            <a:r>
              <a:rPr lang="en-US" dirty="0" smtClean="0">
                <a:latin typeface="Arial" charset="0"/>
                <a:ea typeface="ＭＳ Ｐゴシック" charset="0"/>
              </a:rPr>
              <a:t>broker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if you wanted to answer more questions?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Disease uncertainty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Disease temporality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Image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quality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Can we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a priori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specify all of these?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peFinder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Application to characterize CTPA reports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Presence or absence of PE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Temporal state of positive PE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Uncertainty of disease state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Technical quality of the exam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For Review: </a:t>
            </a:r>
            <a:r>
              <a:rPr lang="en-US" sz="4000" dirty="0" err="1" smtClean="0">
                <a:latin typeface="Arial" charset="0"/>
                <a:ea typeface="ＭＳ Ｐゴシック" charset="0"/>
                <a:cs typeface="ＭＳ Ｐゴシック" charset="0"/>
              </a:rPr>
              <a:t>NegEx</a:t>
            </a:r>
            <a:endParaRPr lang="en-US" sz="4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52400" y="2987675"/>
            <a:ext cx="9047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Patient </a:t>
            </a:r>
            <a:r>
              <a:rPr lang="en-US" u="sng">
                <a:solidFill>
                  <a:schemeClr val="accent2"/>
                </a:solidFill>
              </a:rPr>
              <a:t>denies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cough</a:t>
            </a:r>
            <a:r>
              <a:rPr lang="en-US"/>
              <a:t> </a:t>
            </a:r>
            <a:r>
              <a:rPr lang="en-US" u="sng">
                <a:solidFill>
                  <a:schemeClr val="tx2"/>
                </a:solidFill>
              </a:rPr>
              <a:t>but</a:t>
            </a:r>
            <a:r>
              <a:rPr lang="en-US"/>
              <a:t> complains of </a:t>
            </a:r>
            <a:r>
              <a:rPr lang="en-US">
                <a:solidFill>
                  <a:schemeClr val="hlink"/>
                </a:solidFill>
              </a:rPr>
              <a:t>headache</a:t>
            </a:r>
            <a:r>
              <a:rPr lang="en-US"/>
              <a:t>.</a:t>
            </a:r>
          </a:p>
          <a:p>
            <a:pPr eaLnBrk="1" hangingPunct="1"/>
            <a:r>
              <a:rPr lang="en-US" u="sng">
                <a:solidFill>
                  <a:srgbClr val="FF33CC"/>
                </a:solidFill>
              </a:rPr>
              <a:t>No change</a:t>
            </a:r>
            <a:r>
              <a:rPr lang="en-US"/>
              <a:t> in the patient</a:t>
            </a:r>
            <a:r>
              <a:rPr lang="ja-JP" altLang="en-US"/>
              <a:t>’</a:t>
            </a:r>
            <a:r>
              <a:rPr lang="en-US"/>
              <a:t>s </a:t>
            </a:r>
            <a:r>
              <a:rPr lang="en-US">
                <a:solidFill>
                  <a:schemeClr val="hlink"/>
                </a:solidFill>
              </a:rPr>
              <a:t>chest pain</a:t>
            </a:r>
            <a:r>
              <a:rPr lang="en-US"/>
              <a:t>.</a:t>
            </a:r>
          </a:p>
        </p:txBody>
      </p:sp>
      <p:sp>
        <p:nvSpPr>
          <p:cNvPr id="349189" name="Text Box 5"/>
          <p:cNvSpPr txBox="1">
            <a:spLocks noChangeArrowheads="1"/>
          </p:cNvSpPr>
          <p:nvPr/>
        </p:nvSpPr>
        <p:spPr bwMode="auto">
          <a:xfrm>
            <a:off x="3657600" y="4678363"/>
            <a:ext cx="2257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trigger term</a:t>
            </a:r>
          </a:p>
        </p:txBody>
      </p:sp>
      <p:sp>
        <p:nvSpPr>
          <p:cNvPr id="349190" name="Line 6"/>
          <p:cNvSpPr>
            <a:spLocks noChangeShapeType="1"/>
          </p:cNvSpPr>
          <p:nvPr/>
        </p:nvSpPr>
        <p:spPr bwMode="auto">
          <a:xfrm flipH="1" flipV="1">
            <a:off x="2819400" y="3505200"/>
            <a:ext cx="19050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91" name="Text Box 7"/>
          <p:cNvSpPr txBox="1">
            <a:spLocks noChangeArrowheads="1"/>
          </p:cNvSpPr>
          <p:nvPr/>
        </p:nvSpPr>
        <p:spPr bwMode="auto">
          <a:xfrm>
            <a:off x="6343650" y="5029200"/>
            <a:ext cx="21907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2"/>
                </a:solidFill>
              </a:rPr>
              <a:t>termination</a:t>
            </a:r>
          </a:p>
          <a:p>
            <a:pPr algn="ctr" eaLnBrk="1" hangingPunct="1"/>
            <a:r>
              <a:rPr lang="en-US">
                <a:solidFill>
                  <a:schemeClr val="tx2"/>
                </a:solidFill>
              </a:rPr>
              <a:t>term</a:t>
            </a:r>
          </a:p>
        </p:txBody>
      </p:sp>
      <p:sp>
        <p:nvSpPr>
          <p:cNvPr id="349192" name="Line 8"/>
          <p:cNvSpPr>
            <a:spLocks noChangeShapeType="1"/>
          </p:cNvSpPr>
          <p:nvPr/>
        </p:nvSpPr>
        <p:spPr bwMode="auto">
          <a:xfrm flipH="1" flipV="1">
            <a:off x="4724400" y="3581400"/>
            <a:ext cx="26670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93" name="Text Box 9"/>
          <p:cNvSpPr txBox="1">
            <a:spLocks noChangeArrowheads="1"/>
          </p:cNvSpPr>
          <p:nvPr/>
        </p:nvSpPr>
        <p:spPr bwMode="auto">
          <a:xfrm>
            <a:off x="685800" y="5257800"/>
            <a:ext cx="27987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CC"/>
                </a:solidFill>
              </a:rPr>
              <a:t>pseudo-trigger</a:t>
            </a:r>
          </a:p>
          <a:p>
            <a:pPr algn="ctr" eaLnBrk="1" hangingPunct="1"/>
            <a:r>
              <a:rPr lang="en-US">
                <a:solidFill>
                  <a:srgbClr val="FF33CC"/>
                </a:solidFill>
              </a:rPr>
              <a:t>term</a:t>
            </a:r>
          </a:p>
        </p:txBody>
      </p:sp>
      <p:sp>
        <p:nvSpPr>
          <p:cNvPr id="349194" name="Line 10"/>
          <p:cNvSpPr>
            <a:spLocks noChangeShapeType="1"/>
          </p:cNvSpPr>
          <p:nvPr/>
        </p:nvSpPr>
        <p:spPr bwMode="auto">
          <a:xfrm flipH="1" flipV="1">
            <a:off x="1295400" y="4114800"/>
            <a:ext cx="685800" cy="10668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95" name="AutoShape 11"/>
          <p:cNvSpPr>
            <a:spLocks/>
          </p:cNvSpPr>
          <p:nvPr/>
        </p:nvSpPr>
        <p:spPr bwMode="auto">
          <a:xfrm rot="-5400000">
            <a:off x="3352800" y="2438400"/>
            <a:ext cx="228600" cy="1143000"/>
          </a:xfrm>
          <a:prstGeom prst="rightBracket">
            <a:avLst>
              <a:gd name="adj" fmla="val 41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6" name="Text Box 12"/>
          <p:cNvSpPr txBox="1">
            <a:spLocks noChangeArrowheads="1"/>
          </p:cNvSpPr>
          <p:nvPr/>
        </p:nvSpPr>
        <p:spPr bwMode="auto">
          <a:xfrm>
            <a:off x="2895600" y="2286000"/>
            <a:ext cx="1266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scope</a:t>
            </a:r>
          </a:p>
        </p:txBody>
      </p:sp>
      <p:sp>
        <p:nvSpPr>
          <p:cNvPr id="349197" name="Rectangle 13"/>
          <p:cNvSpPr>
            <a:spLocks noChangeArrowheads="1"/>
          </p:cNvSpPr>
          <p:nvPr/>
        </p:nvSpPr>
        <p:spPr bwMode="auto">
          <a:xfrm>
            <a:off x="2895600" y="3048000"/>
            <a:ext cx="1219200" cy="533400"/>
          </a:xfrm>
          <a:prstGeom prst="rect">
            <a:avLst/>
          </a:prstGeom>
          <a:solidFill>
            <a:srgbClr val="FFFF00">
              <a:alpha val="5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349198" name="Rectangle 14"/>
          <p:cNvSpPr>
            <a:spLocks noChangeArrowheads="1"/>
          </p:cNvSpPr>
          <p:nvPr/>
        </p:nvSpPr>
        <p:spPr bwMode="auto">
          <a:xfrm>
            <a:off x="4648200" y="1676400"/>
            <a:ext cx="4191000" cy="1066800"/>
          </a:xfrm>
          <a:prstGeom prst="rect">
            <a:avLst/>
          </a:prstGeom>
          <a:solidFill>
            <a:schemeClr val="tx1"/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Clinical condition:	Cough</a:t>
            </a:r>
          </a:p>
          <a:p>
            <a:pPr eaLnBrk="0" hangingPunct="0"/>
            <a:r>
              <a:rPr lang="en-US" sz="2400">
                <a:solidFill>
                  <a:srgbClr val="000000"/>
                </a:solidFill>
              </a:rPr>
              <a:t>Negation:		Negated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9" grpId="0"/>
      <p:bldP spid="349190" grpId="0" animBg="1"/>
      <p:bldP spid="349191" grpId="0"/>
      <p:bldP spid="349192" grpId="0" animBg="1"/>
      <p:bldP spid="349193" grpId="0"/>
      <p:bldP spid="349194" grpId="0" animBg="1"/>
      <p:bldP spid="349195" grpId="0" animBg="1"/>
      <p:bldP spid="349196" grpId="0"/>
      <p:bldP spid="349197" grpId="0" animBg="1"/>
      <p:bldP spid="3491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Drove My Organic Design</a:t>
            </a:r>
          </a:p>
          <a:p>
            <a:pPr lvl="1"/>
            <a:r>
              <a:rPr lang="en-US" dirty="0" smtClean="0"/>
              <a:t>What existed in </a:t>
            </a:r>
            <a:r>
              <a:rPr lang="en-US" dirty="0" err="1" smtClean="0"/>
              <a:t>NegEx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GUI program written in </a:t>
            </a:r>
            <a:r>
              <a:rPr lang="en-US" dirty="0" err="1" smtClean="0"/>
              <a:t>Tcl</a:t>
            </a:r>
            <a:r>
              <a:rPr lang="en-US" dirty="0" smtClean="0"/>
              <a:t>/</a:t>
            </a:r>
            <a:r>
              <a:rPr lang="en-US" dirty="0" err="1" smtClean="0"/>
              <a:t>Tk</a:t>
            </a:r>
            <a:endParaRPr lang="en-US" dirty="0" smtClean="0"/>
          </a:p>
          <a:p>
            <a:pPr lvl="2"/>
            <a:r>
              <a:rPr lang="en-US" dirty="0" smtClean="0"/>
              <a:t>Lots of enumerated </a:t>
            </a:r>
            <a:r>
              <a:rPr lang="en-US" i="1" dirty="0" smtClean="0"/>
              <a:t>trigger terms</a:t>
            </a:r>
          </a:p>
          <a:p>
            <a:pPr lvl="1"/>
            <a:r>
              <a:rPr lang="en-US" dirty="0" smtClean="0"/>
              <a:t>What I wanted</a:t>
            </a:r>
          </a:p>
          <a:p>
            <a:pPr lvl="2"/>
            <a:r>
              <a:rPr lang="en-US" dirty="0" smtClean="0"/>
              <a:t>I wanted a package that could be used to build a variety of accurate applications</a:t>
            </a:r>
          </a:p>
          <a:p>
            <a:pPr lvl="2"/>
            <a:r>
              <a:rPr lang="en-US" dirty="0" smtClean="0"/>
              <a:t>I wanted it to be easy for </a:t>
            </a:r>
            <a:r>
              <a:rPr lang="en-US" i="1" dirty="0" smtClean="0"/>
              <a:t>others</a:t>
            </a:r>
            <a:r>
              <a:rPr lang="en-US" dirty="0" smtClean="0"/>
              <a:t> to use</a:t>
            </a:r>
          </a:p>
          <a:p>
            <a:pPr lvl="2"/>
            <a:r>
              <a:rPr lang="en-US" dirty="0" smtClean="0"/>
              <a:t>I am an engineer and so lazy</a:t>
            </a:r>
          </a:p>
          <a:p>
            <a:pPr lvl="3"/>
            <a:r>
              <a:rPr lang="en-US" dirty="0" smtClean="0"/>
              <a:t>Generalize relationships</a:t>
            </a:r>
          </a:p>
          <a:p>
            <a:pPr lvl="3"/>
            <a:r>
              <a:rPr lang="en-US" dirty="0" smtClean="0"/>
              <a:t>Replace exhaustive enumeration of trigger terms with regular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141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336699"/>
      </a:dk1>
      <a:lt1>
        <a:srgbClr val="FFFFFF"/>
      </a:lt1>
      <a:dk2>
        <a:srgbClr val="000000"/>
      </a:dk2>
      <a:lt2>
        <a:srgbClr val="00CCFF"/>
      </a:lt2>
      <a:accent1>
        <a:srgbClr val="3333FF"/>
      </a:accent1>
      <a:accent2>
        <a:srgbClr val="FFFF00"/>
      </a:accent2>
      <a:accent3>
        <a:srgbClr val="AAAAAA"/>
      </a:accent3>
      <a:accent4>
        <a:srgbClr val="DADADA"/>
      </a:accent4>
      <a:accent5>
        <a:srgbClr val="ADADFF"/>
      </a:accent5>
      <a:accent6>
        <a:srgbClr val="E7E700"/>
      </a:accent6>
      <a:hlink>
        <a:srgbClr val="00CC66"/>
      </a:hlink>
      <a:folHlink>
        <a:srgbClr val="33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00CCFF"/>
        </a:lt2>
        <a:accent1>
          <a:srgbClr val="99CCFF"/>
        </a:accent1>
        <a:accent2>
          <a:srgbClr val="FFFF00"/>
        </a:accent2>
        <a:accent3>
          <a:srgbClr val="AAAAAA"/>
        </a:accent3>
        <a:accent4>
          <a:srgbClr val="DADADA"/>
        </a:accent4>
        <a:accent5>
          <a:srgbClr val="CAE2FF"/>
        </a:accent5>
        <a:accent6>
          <a:srgbClr val="E7E700"/>
        </a:accent6>
        <a:hlink>
          <a:srgbClr val="00CC66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99"/>
        </a:dk1>
        <a:lt1>
          <a:srgbClr val="FFFFFF"/>
        </a:lt1>
        <a:dk2>
          <a:srgbClr val="000000"/>
        </a:dk2>
        <a:lt2>
          <a:srgbClr val="00CCFF"/>
        </a:lt2>
        <a:accent1>
          <a:srgbClr val="3333FF"/>
        </a:accent1>
        <a:accent2>
          <a:srgbClr val="FFFF00"/>
        </a:accent2>
        <a:accent3>
          <a:srgbClr val="AAAAAA"/>
        </a:accent3>
        <a:accent4>
          <a:srgbClr val="DADADA"/>
        </a:accent4>
        <a:accent5>
          <a:srgbClr val="ADADFF"/>
        </a:accent5>
        <a:accent6>
          <a:srgbClr val="E7E700"/>
        </a:accent6>
        <a:hlink>
          <a:srgbClr val="00CC66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28533</TotalTime>
  <Words>585</Words>
  <Application>Microsoft Macintosh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Development of ConText Tools in Python</vt:lpstr>
      <vt:lpstr>Caveats and Apologies</vt:lpstr>
      <vt:lpstr>Motivation</vt:lpstr>
      <vt:lpstr>Case Identification Approach #1</vt:lpstr>
      <vt:lpstr>Case Identification Approach #2</vt:lpstr>
      <vt:lpstr>What if you wanted to answer more questions?</vt:lpstr>
      <vt:lpstr>peFinder</vt:lpstr>
      <vt:lpstr>For Review: NegEx</vt:lpstr>
      <vt:lpstr>Python Implementations</vt:lpstr>
      <vt:lpstr>pyConText: Basic Framework</vt:lpstr>
      <vt:lpstr>pyConText: Basic Framework</vt:lpstr>
      <vt:lpstr>Did I Meet My Objectives?</vt:lpstr>
      <vt:lpstr>Did I Meet My Objectives?</vt:lpstr>
      <vt:lpstr>Current and Future Work</vt:lpstr>
      <vt:lpstr>PowerPoint Presentation</vt:lpstr>
      <vt:lpstr>Current and Future Work</vt:lpstr>
      <vt:lpstr>PowerPoint Presentation</vt:lpstr>
    </vt:vector>
  </TitlesOfParts>
  <Company>Center of BioMedical Informatics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Language Processing for Biosurveillance</dc:title>
  <dc:creator>Wendy Chapman</dc:creator>
  <cp:lastModifiedBy>Microsoft Office User</cp:lastModifiedBy>
  <cp:revision>599</cp:revision>
  <dcterms:created xsi:type="dcterms:W3CDTF">2011-03-10T21:36:04Z</dcterms:created>
  <dcterms:modified xsi:type="dcterms:W3CDTF">2012-06-21T09:12:28Z</dcterms:modified>
</cp:coreProperties>
</file>