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22" r:id="rId2"/>
    <p:sldId id="267" r:id="rId3"/>
    <p:sldId id="268" r:id="rId4"/>
    <p:sldId id="269" r:id="rId5"/>
    <p:sldId id="270" r:id="rId6"/>
    <p:sldId id="314" r:id="rId7"/>
    <p:sldId id="275" r:id="rId8"/>
    <p:sldId id="274" r:id="rId9"/>
    <p:sldId id="277" r:id="rId10"/>
    <p:sldId id="264" r:id="rId11"/>
    <p:sldId id="315" r:id="rId12"/>
    <p:sldId id="319" r:id="rId13"/>
    <p:sldId id="305" r:id="rId14"/>
    <p:sldId id="320" r:id="rId15"/>
    <p:sldId id="282" r:id="rId16"/>
    <p:sldId id="309" r:id="rId17"/>
    <p:sldId id="312" r:id="rId18"/>
    <p:sldId id="311" r:id="rId19"/>
    <p:sldId id="313" r:id="rId20"/>
    <p:sldId id="296" r:id="rId21"/>
    <p:sldId id="316" r:id="rId22"/>
    <p:sldId id="323" r:id="rId23"/>
    <p:sldId id="324" r:id="rId24"/>
    <p:sldId id="325" r:id="rId25"/>
    <p:sldId id="326" r:id="rId26"/>
    <p:sldId id="327" r:id="rId27"/>
    <p:sldId id="328" r:id="rId28"/>
    <p:sldId id="32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2" autoAdjust="0"/>
    <p:restoredTop sz="91945" autoAdjust="0"/>
  </p:normalViewPr>
  <p:slideViewPr>
    <p:cSldViewPr>
      <p:cViewPr varScale="1">
        <p:scale>
          <a:sx n="79" d="100"/>
          <a:sy n="79" d="100"/>
        </p:scale>
        <p:origin x="-13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9" d="100"/>
          <a:sy n="39" d="100"/>
        </p:scale>
        <p:origin x="-1416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niellemowery:Desktop:NLM_TrainingDay_2012:NLM_box_graph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niellemowery:Desktop:NLM_TrainingDay_2012:NLM_box_graph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niellemowery:Desktop:NLM_TrainingDay_2012:NLM_box_graph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niellemowery:Desktop:NLM_box_graph.xlsx" TargetMode="External"/><Relationship Id="rId2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niellemowery:Desktop:NLM_box_graph.xlsx" TargetMode="External"/><Relationship Id="rId2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niellemowery:Desktop:NLM_box_graph.xlsx" TargetMode="External"/><Relationship Id="rId2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niellemowery:Desktop:NLM_box_graph.xlsx" TargetMode="External"/><Relationship Id="rId2" Type="http://schemas.openxmlformats.org/officeDocument/2006/relationships/chartUserShapes" Target="../drawings/drawing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niellemowery:Desktop:NLM_box_graph.xlsx" TargetMode="External"/><Relationship Id="rId2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90290938209"/>
          <c:y val="0.0321782178217822"/>
          <c:w val="0.879126962943191"/>
          <c:h val="0.725343667979002"/>
        </c:manualLayout>
      </c:layout>
      <c:stockChart>
        <c:ser>
          <c:idx val="0"/>
          <c:order val="0"/>
          <c:tx>
            <c:strRef>
              <c:f>'IAA wo all attributes_ranges'!$B$1</c:f>
              <c:strCache>
                <c:ptCount val="1"/>
                <c:pt idx="0">
                  <c:v>High</c:v>
                </c:pt>
              </c:strCache>
            </c:strRef>
          </c:tx>
          <c:spPr>
            <a:ln w="47625">
              <a:noFill/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'IAA wo all attributes_ranges'!$A$2:$A$10</c:f>
              <c:strCache>
                <c:ptCount val="9"/>
                <c:pt idx="0">
                  <c:v>Experiencer</c:v>
                </c:pt>
                <c:pt idx="1">
                  <c:v>Existence</c:v>
                </c:pt>
                <c:pt idx="2">
                  <c:v>Relation to Current Visit</c:v>
                </c:pt>
                <c:pt idx="3">
                  <c:v>Change</c:v>
                </c:pt>
                <c:pt idx="4">
                  <c:v>Mental State</c:v>
                </c:pt>
                <c:pt idx="5">
                  <c:v>Start Relative to Current Visit</c:v>
                </c:pt>
                <c:pt idx="6">
                  <c:v>Certainty</c:v>
                </c:pt>
                <c:pt idx="7">
                  <c:v>Generalized or Conditional</c:v>
                </c:pt>
                <c:pt idx="8">
                  <c:v>Intermittency</c:v>
                </c:pt>
              </c:strCache>
            </c:strRef>
          </c:cat>
          <c:val>
            <c:numRef>
              <c:f>'IAA wo all attributes_ranges'!$B$2:$B$10</c:f>
              <c:numCache>
                <c:formatCode>General</c:formatCode>
                <c:ptCount val="9"/>
                <c:pt idx="0">
                  <c:v>1.0</c:v>
                </c:pt>
                <c:pt idx="1">
                  <c:v>0.95</c:v>
                </c:pt>
                <c:pt idx="2">
                  <c:v>0.79</c:v>
                </c:pt>
                <c:pt idx="3">
                  <c:v>0.77</c:v>
                </c:pt>
                <c:pt idx="4">
                  <c:v>0.78</c:v>
                </c:pt>
                <c:pt idx="5">
                  <c:v>0.81</c:v>
                </c:pt>
                <c:pt idx="6">
                  <c:v>0.7</c:v>
                </c:pt>
                <c:pt idx="7">
                  <c:v>0.78</c:v>
                </c:pt>
                <c:pt idx="8">
                  <c:v>0.67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'IAA wo all attributes_ranges'!$C$1</c:f>
              <c:strCache>
                <c:ptCount val="1"/>
                <c:pt idx="0">
                  <c:v>Low</c:v>
                </c:pt>
              </c:strCache>
            </c:strRef>
          </c:tx>
          <c:spPr>
            <a:ln w="47625">
              <a:noFill/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'IAA wo all attributes_ranges'!$A$2:$A$10</c:f>
              <c:strCache>
                <c:ptCount val="9"/>
                <c:pt idx="0">
                  <c:v>Experiencer</c:v>
                </c:pt>
                <c:pt idx="1">
                  <c:v>Existence</c:v>
                </c:pt>
                <c:pt idx="2">
                  <c:v>Relation to Current Visit</c:v>
                </c:pt>
                <c:pt idx="3">
                  <c:v>Change</c:v>
                </c:pt>
                <c:pt idx="4">
                  <c:v>Mental State</c:v>
                </c:pt>
                <c:pt idx="5">
                  <c:v>Start Relative to Current Visit</c:v>
                </c:pt>
                <c:pt idx="6">
                  <c:v>Certainty</c:v>
                </c:pt>
                <c:pt idx="7">
                  <c:v>Generalized or Conditional</c:v>
                </c:pt>
                <c:pt idx="8">
                  <c:v>Intermittency</c:v>
                </c:pt>
              </c:strCache>
            </c:strRef>
          </c:cat>
          <c:val>
            <c:numRef>
              <c:f>'IAA wo all attributes_ranges'!$C$2:$C$10</c:f>
              <c:numCache>
                <c:formatCode>General</c:formatCode>
                <c:ptCount val="9"/>
                <c:pt idx="0">
                  <c:v>1.0</c:v>
                </c:pt>
                <c:pt idx="1">
                  <c:v>0.62</c:v>
                </c:pt>
                <c:pt idx="2">
                  <c:v>0.39</c:v>
                </c:pt>
                <c:pt idx="3">
                  <c:v>0.49</c:v>
                </c:pt>
                <c:pt idx="4">
                  <c:v>0.0</c:v>
                </c:pt>
                <c:pt idx="5">
                  <c:v>0.33</c:v>
                </c:pt>
                <c:pt idx="6">
                  <c:v>0.33</c:v>
                </c:pt>
                <c:pt idx="7">
                  <c:v>0.0</c:v>
                </c:pt>
                <c:pt idx="8">
                  <c:v>0.19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'IAA wo all attributes_ranges'!$D$1</c:f>
              <c:strCache>
                <c:ptCount val="1"/>
                <c:pt idx="0">
                  <c:v>IAA Average</c:v>
                </c:pt>
              </c:strCache>
            </c:strRef>
          </c:tx>
          <c:spPr>
            <a:ln w="47625">
              <a:noFill/>
            </a:ln>
          </c:spPr>
          <c:marker>
            <c:symbol val="diamond"/>
            <c:size val="9"/>
            <c:spPr>
              <a:solidFill>
                <a:srgbClr val="0000FF"/>
              </a:solidFill>
            </c:spPr>
          </c:marker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'IAA wo all attributes_ranges'!$A$2:$A$10</c:f>
              <c:strCache>
                <c:ptCount val="9"/>
                <c:pt idx="0">
                  <c:v>Experiencer</c:v>
                </c:pt>
                <c:pt idx="1">
                  <c:v>Existence</c:v>
                </c:pt>
                <c:pt idx="2">
                  <c:v>Relation to Current Visit</c:v>
                </c:pt>
                <c:pt idx="3">
                  <c:v>Change</c:v>
                </c:pt>
                <c:pt idx="4">
                  <c:v>Mental State</c:v>
                </c:pt>
                <c:pt idx="5">
                  <c:v>Start Relative to Current Visit</c:v>
                </c:pt>
                <c:pt idx="6">
                  <c:v>Certainty</c:v>
                </c:pt>
                <c:pt idx="7">
                  <c:v>Generalized or Conditional</c:v>
                </c:pt>
                <c:pt idx="8">
                  <c:v>Intermittency</c:v>
                </c:pt>
              </c:strCache>
            </c:strRef>
          </c:cat>
          <c:val>
            <c:numRef>
              <c:f>'IAA wo all attributes_ranges'!$D$2:$D$10</c:f>
              <c:numCache>
                <c:formatCode>General</c:formatCode>
                <c:ptCount val="9"/>
                <c:pt idx="0">
                  <c:v>1.0</c:v>
                </c:pt>
                <c:pt idx="1">
                  <c:v>0.8</c:v>
                </c:pt>
                <c:pt idx="2">
                  <c:v>0.64</c:v>
                </c:pt>
                <c:pt idx="3">
                  <c:v>0.63</c:v>
                </c:pt>
                <c:pt idx="4">
                  <c:v>0.59</c:v>
                </c:pt>
                <c:pt idx="5">
                  <c:v>0.56</c:v>
                </c:pt>
                <c:pt idx="6">
                  <c:v>0.52</c:v>
                </c:pt>
                <c:pt idx="7">
                  <c:v>0.46</c:v>
                </c:pt>
                <c:pt idx="8">
                  <c:v>0.39</c:v>
                </c:pt>
              </c:numCache>
            </c:numRef>
          </c:val>
          <c:smooth val="0"/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hiLowLines/>
        <c:axId val="2106809688"/>
        <c:axId val="2106812776"/>
      </c:stockChart>
      <c:catAx>
        <c:axId val="21068096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Problem attributes</a:t>
                </a:r>
              </a:p>
            </c:rich>
          </c:tx>
          <c:layout>
            <c:manualLayout>
              <c:xMode val="edge"/>
              <c:yMode val="edge"/>
              <c:x val="0.390049713065528"/>
              <c:y val="0.904622293307087"/>
            </c:manualLayout>
          </c:layout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106812776"/>
        <c:crosses val="autoZero"/>
        <c:auto val="1"/>
        <c:lblAlgn val="ctr"/>
        <c:lblOffset val="100"/>
        <c:noMultiLvlLbl val="0"/>
      </c:catAx>
      <c:valAx>
        <c:axId val="2106812776"/>
        <c:scaling>
          <c:orientation val="minMax"/>
          <c:max val="1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Cohen's</a:t>
                </a:r>
                <a:r>
                  <a:rPr lang="en-US" sz="1600" baseline="0"/>
                  <a:t> Kappa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0.00880923087739032"/>
              <c:y val="0.35486015419947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106809688"/>
        <c:crosses val="autoZero"/>
        <c:crossBetween val="between"/>
      </c:valAx>
      <c:spPr>
        <a:ln w="12700"/>
        <a:effectLst>
          <a:outerShdw blurRad="50800" dist="38100" dir="2700000" algn="tl" rotWithShape="0">
            <a:srgbClr val="000000">
              <a:alpha val="43000"/>
            </a:srgbClr>
          </a:outerShdw>
        </a:effectLst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90290938209"/>
          <c:y val="0.0321782178217822"/>
          <c:w val="0.879126962943191"/>
          <c:h val="0.725343667979002"/>
        </c:manualLayout>
      </c:layout>
      <c:stockChart>
        <c:ser>
          <c:idx val="0"/>
          <c:order val="0"/>
          <c:tx>
            <c:strRef>
              <c:f>'IAA wo all attributes_ranges'!$B$1</c:f>
              <c:strCache>
                <c:ptCount val="1"/>
                <c:pt idx="0">
                  <c:v>High</c:v>
                </c:pt>
              </c:strCache>
            </c:strRef>
          </c:tx>
          <c:spPr>
            <a:ln w="47625">
              <a:noFill/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'IAA wo all attributes_ranges'!$A$2:$A$10</c:f>
              <c:strCache>
                <c:ptCount val="9"/>
                <c:pt idx="0">
                  <c:v>Experiencer</c:v>
                </c:pt>
                <c:pt idx="1">
                  <c:v>Existence</c:v>
                </c:pt>
                <c:pt idx="2">
                  <c:v>Relation to Current Visit</c:v>
                </c:pt>
                <c:pt idx="3">
                  <c:v>Change</c:v>
                </c:pt>
                <c:pt idx="4">
                  <c:v>Mental State</c:v>
                </c:pt>
                <c:pt idx="5">
                  <c:v>Start Relative to Current Visit</c:v>
                </c:pt>
                <c:pt idx="6">
                  <c:v>Certainty</c:v>
                </c:pt>
                <c:pt idx="7">
                  <c:v>Generalized or Conditional</c:v>
                </c:pt>
                <c:pt idx="8">
                  <c:v>Intermittency</c:v>
                </c:pt>
              </c:strCache>
            </c:strRef>
          </c:cat>
          <c:val>
            <c:numRef>
              <c:f>'IAA wo all attributes_ranges'!$B$2:$B$10</c:f>
              <c:numCache>
                <c:formatCode>General</c:formatCode>
                <c:ptCount val="9"/>
                <c:pt idx="0">
                  <c:v>1.0</c:v>
                </c:pt>
                <c:pt idx="1">
                  <c:v>0.95</c:v>
                </c:pt>
                <c:pt idx="2">
                  <c:v>0.79</c:v>
                </c:pt>
                <c:pt idx="3">
                  <c:v>0.77</c:v>
                </c:pt>
                <c:pt idx="4">
                  <c:v>0.78</c:v>
                </c:pt>
                <c:pt idx="5">
                  <c:v>0.81</c:v>
                </c:pt>
                <c:pt idx="6">
                  <c:v>0.7</c:v>
                </c:pt>
                <c:pt idx="7">
                  <c:v>0.78</c:v>
                </c:pt>
                <c:pt idx="8">
                  <c:v>0.67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'IAA wo all attributes_ranges'!$C$1</c:f>
              <c:strCache>
                <c:ptCount val="1"/>
                <c:pt idx="0">
                  <c:v>Low</c:v>
                </c:pt>
              </c:strCache>
            </c:strRef>
          </c:tx>
          <c:spPr>
            <a:ln w="47625">
              <a:noFill/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'IAA wo all attributes_ranges'!$A$2:$A$10</c:f>
              <c:strCache>
                <c:ptCount val="9"/>
                <c:pt idx="0">
                  <c:v>Experiencer</c:v>
                </c:pt>
                <c:pt idx="1">
                  <c:v>Existence</c:v>
                </c:pt>
                <c:pt idx="2">
                  <c:v>Relation to Current Visit</c:v>
                </c:pt>
                <c:pt idx="3">
                  <c:v>Change</c:v>
                </c:pt>
                <c:pt idx="4">
                  <c:v>Mental State</c:v>
                </c:pt>
                <c:pt idx="5">
                  <c:v>Start Relative to Current Visit</c:v>
                </c:pt>
                <c:pt idx="6">
                  <c:v>Certainty</c:v>
                </c:pt>
                <c:pt idx="7">
                  <c:v>Generalized or Conditional</c:v>
                </c:pt>
                <c:pt idx="8">
                  <c:v>Intermittency</c:v>
                </c:pt>
              </c:strCache>
            </c:strRef>
          </c:cat>
          <c:val>
            <c:numRef>
              <c:f>'IAA wo all attributes_ranges'!$C$2:$C$10</c:f>
              <c:numCache>
                <c:formatCode>General</c:formatCode>
                <c:ptCount val="9"/>
                <c:pt idx="0">
                  <c:v>1.0</c:v>
                </c:pt>
                <c:pt idx="1">
                  <c:v>0.62</c:v>
                </c:pt>
                <c:pt idx="2">
                  <c:v>0.39</c:v>
                </c:pt>
                <c:pt idx="3">
                  <c:v>0.49</c:v>
                </c:pt>
                <c:pt idx="4">
                  <c:v>0.0</c:v>
                </c:pt>
                <c:pt idx="5">
                  <c:v>0.33</c:v>
                </c:pt>
                <c:pt idx="6">
                  <c:v>0.33</c:v>
                </c:pt>
                <c:pt idx="7">
                  <c:v>0.0</c:v>
                </c:pt>
                <c:pt idx="8">
                  <c:v>0.19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'IAA wo all attributes_ranges'!$D$1</c:f>
              <c:strCache>
                <c:ptCount val="1"/>
                <c:pt idx="0">
                  <c:v>IAA Average</c:v>
                </c:pt>
              </c:strCache>
            </c:strRef>
          </c:tx>
          <c:spPr>
            <a:ln w="47625">
              <a:noFill/>
            </a:ln>
          </c:spPr>
          <c:marker>
            <c:symbol val="diamond"/>
            <c:size val="9"/>
            <c:spPr>
              <a:solidFill>
                <a:srgbClr val="0000FF"/>
              </a:solidFill>
            </c:spPr>
          </c:marker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'IAA wo all attributes_ranges'!$A$2:$A$10</c:f>
              <c:strCache>
                <c:ptCount val="9"/>
                <c:pt idx="0">
                  <c:v>Experiencer</c:v>
                </c:pt>
                <c:pt idx="1">
                  <c:v>Existence</c:v>
                </c:pt>
                <c:pt idx="2">
                  <c:v>Relation to Current Visit</c:v>
                </c:pt>
                <c:pt idx="3">
                  <c:v>Change</c:v>
                </c:pt>
                <c:pt idx="4">
                  <c:v>Mental State</c:v>
                </c:pt>
                <c:pt idx="5">
                  <c:v>Start Relative to Current Visit</c:v>
                </c:pt>
                <c:pt idx="6">
                  <c:v>Certainty</c:v>
                </c:pt>
                <c:pt idx="7">
                  <c:v>Generalized or Conditional</c:v>
                </c:pt>
                <c:pt idx="8">
                  <c:v>Intermittency</c:v>
                </c:pt>
              </c:strCache>
            </c:strRef>
          </c:cat>
          <c:val>
            <c:numRef>
              <c:f>'IAA wo all attributes_ranges'!$D$2:$D$10</c:f>
              <c:numCache>
                <c:formatCode>General</c:formatCode>
                <c:ptCount val="9"/>
                <c:pt idx="0">
                  <c:v>1.0</c:v>
                </c:pt>
                <c:pt idx="1">
                  <c:v>0.8</c:v>
                </c:pt>
                <c:pt idx="2">
                  <c:v>0.64</c:v>
                </c:pt>
                <c:pt idx="3">
                  <c:v>0.63</c:v>
                </c:pt>
                <c:pt idx="4">
                  <c:v>0.59</c:v>
                </c:pt>
                <c:pt idx="5">
                  <c:v>0.56</c:v>
                </c:pt>
                <c:pt idx="6">
                  <c:v>0.52</c:v>
                </c:pt>
                <c:pt idx="7">
                  <c:v>0.46</c:v>
                </c:pt>
                <c:pt idx="8">
                  <c:v>0.39</c:v>
                </c:pt>
              </c:numCache>
            </c:numRef>
          </c:val>
          <c:smooth val="0"/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hiLowLines/>
        <c:axId val="2106891992"/>
        <c:axId val="2106897736"/>
      </c:stockChart>
      <c:catAx>
        <c:axId val="2106891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Problem attributes</a:t>
                </a:r>
              </a:p>
            </c:rich>
          </c:tx>
          <c:layout>
            <c:manualLayout>
              <c:xMode val="edge"/>
              <c:yMode val="edge"/>
              <c:x val="0.390049713065528"/>
              <c:y val="0.904622293307087"/>
            </c:manualLayout>
          </c:layout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106897736"/>
        <c:crosses val="autoZero"/>
        <c:auto val="1"/>
        <c:lblAlgn val="ctr"/>
        <c:lblOffset val="100"/>
        <c:noMultiLvlLbl val="0"/>
      </c:catAx>
      <c:valAx>
        <c:axId val="2106897736"/>
        <c:scaling>
          <c:orientation val="minMax"/>
          <c:max val="1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Cohen's</a:t>
                </a:r>
                <a:r>
                  <a:rPr lang="en-US" sz="1600" baseline="0"/>
                  <a:t> Kappa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0.00880923087739032"/>
              <c:y val="0.35486015419947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106891992"/>
        <c:crosses val="autoZero"/>
        <c:crossBetween val="between"/>
      </c:valAx>
      <c:spPr>
        <a:ln w="12700"/>
        <a:effectLst>
          <a:outerShdw blurRad="50800" dist="38100" dir="2700000" algn="tl" rotWithShape="0">
            <a:srgbClr val="000000">
              <a:alpha val="43000"/>
            </a:srgbClr>
          </a:outerShdw>
        </a:effectLst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90290938209"/>
          <c:y val="0.0321782178217822"/>
          <c:w val="0.879126962943191"/>
          <c:h val="0.725343667979002"/>
        </c:manualLayout>
      </c:layout>
      <c:stockChart>
        <c:ser>
          <c:idx val="0"/>
          <c:order val="0"/>
          <c:tx>
            <c:strRef>
              <c:f>'IAA wo all attributes_ranges'!$B$1</c:f>
              <c:strCache>
                <c:ptCount val="1"/>
                <c:pt idx="0">
                  <c:v>High</c:v>
                </c:pt>
              </c:strCache>
            </c:strRef>
          </c:tx>
          <c:spPr>
            <a:ln w="47625">
              <a:noFill/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'IAA wo all attributes_ranges'!$A$2:$A$10</c:f>
              <c:strCache>
                <c:ptCount val="9"/>
                <c:pt idx="0">
                  <c:v>Experiencer</c:v>
                </c:pt>
                <c:pt idx="1">
                  <c:v>Existence</c:v>
                </c:pt>
                <c:pt idx="2">
                  <c:v>Relation to Current Visit</c:v>
                </c:pt>
                <c:pt idx="3">
                  <c:v>Change</c:v>
                </c:pt>
                <c:pt idx="4">
                  <c:v>Mental State</c:v>
                </c:pt>
                <c:pt idx="5">
                  <c:v>Start Relative to Current Visit</c:v>
                </c:pt>
                <c:pt idx="6">
                  <c:v>Certainty</c:v>
                </c:pt>
                <c:pt idx="7">
                  <c:v>Generalized or Conditional</c:v>
                </c:pt>
                <c:pt idx="8">
                  <c:v>Intermittency</c:v>
                </c:pt>
              </c:strCache>
            </c:strRef>
          </c:cat>
          <c:val>
            <c:numRef>
              <c:f>'IAA wo all attributes_ranges'!$B$2:$B$10</c:f>
              <c:numCache>
                <c:formatCode>General</c:formatCode>
                <c:ptCount val="9"/>
                <c:pt idx="0">
                  <c:v>1.0</c:v>
                </c:pt>
                <c:pt idx="1">
                  <c:v>0.95</c:v>
                </c:pt>
                <c:pt idx="2">
                  <c:v>0.79</c:v>
                </c:pt>
                <c:pt idx="3">
                  <c:v>0.77</c:v>
                </c:pt>
                <c:pt idx="4">
                  <c:v>0.78</c:v>
                </c:pt>
                <c:pt idx="5">
                  <c:v>0.81</c:v>
                </c:pt>
                <c:pt idx="6">
                  <c:v>0.7</c:v>
                </c:pt>
                <c:pt idx="7">
                  <c:v>0.78</c:v>
                </c:pt>
                <c:pt idx="8">
                  <c:v>0.67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'IAA wo all attributes_ranges'!$C$1</c:f>
              <c:strCache>
                <c:ptCount val="1"/>
                <c:pt idx="0">
                  <c:v>Low</c:v>
                </c:pt>
              </c:strCache>
            </c:strRef>
          </c:tx>
          <c:spPr>
            <a:ln w="47625">
              <a:noFill/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'IAA wo all attributes_ranges'!$A$2:$A$10</c:f>
              <c:strCache>
                <c:ptCount val="9"/>
                <c:pt idx="0">
                  <c:v>Experiencer</c:v>
                </c:pt>
                <c:pt idx="1">
                  <c:v>Existence</c:v>
                </c:pt>
                <c:pt idx="2">
                  <c:v>Relation to Current Visit</c:v>
                </c:pt>
                <c:pt idx="3">
                  <c:v>Change</c:v>
                </c:pt>
                <c:pt idx="4">
                  <c:v>Mental State</c:v>
                </c:pt>
                <c:pt idx="5">
                  <c:v>Start Relative to Current Visit</c:v>
                </c:pt>
                <c:pt idx="6">
                  <c:v>Certainty</c:v>
                </c:pt>
                <c:pt idx="7">
                  <c:v>Generalized or Conditional</c:v>
                </c:pt>
                <c:pt idx="8">
                  <c:v>Intermittency</c:v>
                </c:pt>
              </c:strCache>
            </c:strRef>
          </c:cat>
          <c:val>
            <c:numRef>
              <c:f>'IAA wo all attributes_ranges'!$C$2:$C$10</c:f>
              <c:numCache>
                <c:formatCode>General</c:formatCode>
                <c:ptCount val="9"/>
                <c:pt idx="0">
                  <c:v>1.0</c:v>
                </c:pt>
                <c:pt idx="1">
                  <c:v>0.62</c:v>
                </c:pt>
                <c:pt idx="2">
                  <c:v>0.39</c:v>
                </c:pt>
                <c:pt idx="3">
                  <c:v>0.49</c:v>
                </c:pt>
                <c:pt idx="4">
                  <c:v>0.0</c:v>
                </c:pt>
                <c:pt idx="5">
                  <c:v>0.33</c:v>
                </c:pt>
                <c:pt idx="6">
                  <c:v>0.33</c:v>
                </c:pt>
                <c:pt idx="7">
                  <c:v>0.0</c:v>
                </c:pt>
                <c:pt idx="8">
                  <c:v>0.19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'IAA wo all attributes_ranges'!$D$1</c:f>
              <c:strCache>
                <c:ptCount val="1"/>
                <c:pt idx="0">
                  <c:v>IAA Average</c:v>
                </c:pt>
              </c:strCache>
            </c:strRef>
          </c:tx>
          <c:spPr>
            <a:ln w="47625">
              <a:noFill/>
            </a:ln>
          </c:spPr>
          <c:marker>
            <c:symbol val="diamond"/>
            <c:size val="9"/>
            <c:spPr>
              <a:solidFill>
                <a:srgbClr val="0000FF"/>
              </a:solidFill>
            </c:spPr>
          </c:marker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'IAA wo all attributes_ranges'!$A$2:$A$10</c:f>
              <c:strCache>
                <c:ptCount val="9"/>
                <c:pt idx="0">
                  <c:v>Experiencer</c:v>
                </c:pt>
                <c:pt idx="1">
                  <c:v>Existence</c:v>
                </c:pt>
                <c:pt idx="2">
                  <c:v>Relation to Current Visit</c:v>
                </c:pt>
                <c:pt idx="3">
                  <c:v>Change</c:v>
                </c:pt>
                <c:pt idx="4">
                  <c:v>Mental State</c:v>
                </c:pt>
                <c:pt idx="5">
                  <c:v>Start Relative to Current Visit</c:v>
                </c:pt>
                <c:pt idx="6">
                  <c:v>Certainty</c:v>
                </c:pt>
                <c:pt idx="7">
                  <c:v>Generalized or Conditional</c:v>
                </c:pt>
                <c:pt idx="8">
                  <c:v>Intermittency</c:v>
                </c:pt>
              </c:strCache>
            </c:strRef>
          </c:cat>
          <c:val>
            <c:numRef>
              <c:f>'IAA wo all attributes_ranges'!$D$2:$D$10</c:f>
              <c:numCache>
                <c:formatCode>General</c:formatCode>
                <c:ptCount val="9"/>
                <c:pt idx="0">
                  <c:v>1.0</c:v>
                </c:pt>
                <c:pt idx="1">
                  <c:v>0.8</c:v>
                </c:pt>
                <c:pt idx="2">
                  <c:v>0.64</c:v>
                </c:pt>
                <c:pt idx="3">
                  <c:v>0.63</c:v>
                </c:pt>
                <c:pt idx="4">
                  <c:v>0.59</c:v>
                </c:pt>
                <c:pt idx="5">
                  <c:v>0.56</c:v>
                </c:pt>
                <c:pt idx="6">
                  <c:v>0.52</c:v>
                </c:pt>
                <c:pt idx="7">
                  <c:v>0.46</c:v>
                </c:pt>
                <c:pt idx="8">
                  <c:v>0.39</c:v>
                </c:pt>
              </c:numCache>
            </c:numRef>
          </c:val>
          <c:smooth val="0"/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hiLowLines/>
        <c:axId val="2106970152"/>
        <c:axId val="2106975896"/>
      </c:stockChart>
      <c:catAx>
        <c:axId val="21069701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Problem attributes</a:t>
                </a:r>
              </a:p>
            </c:rich>
          </c:tx>
          <c:layout>
            <c:manualLayout>
              <c:xMode val="edge"/>
              <c:yMode val="edge"/>
              <c:x val="0.390049713065528"/>
              <c:y val="0.904622293307087"/>
            </c:manualLayout>
          </c:layout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106975896"/>
        <c:crosses val="autoZero"/>
        <c:auto val="1"/>
        <c:lblAlgn val="ctr"/>
        <c:lblOffset val="100"/>
        <c:noMultiLvlLbl val="0"/>
      </c:catAx>
      <c:valAx>
        <c:axId val="2106975896"/>
        <c:scaling>
          <c:orientation val="minMax"/>
          <c:max val="1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Cohen's</a:t>
                </a:r>
                <a:r>
                  <a:rPr lang="en-US" sz="1600" baseline="0"/>
                  <a:t> Kappa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0.00880923087739032"/>
              <c:y val="0.35486015419947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106970152"/>
        <c:crosses val="autoZero"/>
        <c:crossBetween val="between"/>
      </c:valAx>
      <c:spPr>
        <a:ln w="12700"/>
        <a:effectLst>
          <a:outerShdw blurRad="50800" dist="38100" dir="2700000" algn="tl" rotWithShape="0">
            <a:srgbClr val="000000">
              <a:alpha val="43000"/>
            </a:srgbClr>
          </a:outerShdw>
        </a:effectLst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723931899204"/>
          <c:y val="0.0673108382227845"/>
          <c:w val="0.811044389902602"/>
          <c:h val="0.747611621262024"/>
        </c:manualLayout>
      </c:layout>
      <c:lineChart>
        <c:grouping val="standard"/>
        <c:varyColors val="0"/>
        <c:ser>
          <c:idx val="0"/>
          <c:order val="0"/>
          <c:tx>
            <c:strRef>
              <c:f>GeneralizabilityCoefficient!$A$2</c:f>
              <c:strCache>
                <c:ptCount val="1"/>
                <c:pt idx="0">
                  <c:v>Experiencer</c:v>
                </c:pt>
              </c:strCache>
            </c:strRef>
          </c:tx>
          <c:val>
            <c:numRef>
              <c:f>GeneralizabilityCoefficient!$B$2:$K$2</c:f>
              <c:numCache>
                <c:formatCode>General</c:formatCode>
                <c:ptCount val="10"/>
                <c:pt idx="0">
                  <c:v>0.95</c:v>
                </c:pt>
                <c:pt idx="1">
                  <c:v>0.97</c:v>
                </c:pt>
                <c:pt idx="2">
                  <c:v>0.98</c:v>
                </c:pt>
                <c:pt idx="3">
                  <c:v>0.99</c:v>
                </c:pt>
                <c:pt idx="4">
                  <c:v>0.99</c:v>
                </c:pt>
                <c:pt idx="5">
                  <c:v>0.99</c:v>
                </c:pt>
                <c:pt idx="6">
                  <c:v>0.99</c:v>
                </c:pt>
                <c:pt idx="7">
                  <c:v>0.99</c:v>
                </c:pt>
                <c:pt idx="8">
                  <c:v>1.0</c:v>
                </c:pt>
                <c:pt idx="9">
                  <c:v>1.0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GeneralizabilityCoefficient!$A$3</c:f>
              <c:strCache>
                <c:ptCount val="1"/>
                <c:pt idx="0">
                  <c:v>Existence</c:v>
                </c:pt>
              </c:strCache>
            </c:strRef>
          </c:tx>
          <c:val>
            <c:numRef>
              <c:f>GeneralizabilityCoefficient!$B$3:$K$3</c:f>
              <c:numCache>
                <c:formatCode>General</c:formatCode>
                <c:ptCount val="10"/>
                <c:pt idx="0">
                  <c:v>0.74</c:v>
                </c:pt>
                <c:pt idx="1">
                  <c:v>0.85</c:v>
                </c:pt>
                <c:pt idx="2">
                  <c:v>0.9</c:v>
                </c:pt>
                <c:pt idx="3">
                  <c:v>0.92</c:v>
                </c:pt>
                <c:pt idx="4">
                  <c:v>0.93</c:v>
                </c:pt>
                <c:pt idx="5">
                  <c:v>0.94</c:v>
                </c:pt>
                <c:pt idx="6">
                  <c:v>0.96</c:v>
                </c:pt>
                <c:pt idx="7">
                  <c:v>0.97</c:v>
                </c:pt>
                <c:pt idx="8">
                  <c:v>0.97</c:v>
                </c:pt>
                <c:pt idx="9">
                  <c:v>0.98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GeneralizabilityCoefficient!$A$4</c:f>
              <c:strCache>
                <c:ptCount val="1"/>
                <c:pt idx="0">
                  <c:v>Certainty</c:v>
                </c:pt>
              </c:strCache>
            </c:strRef>
          </c:tx>
          <c:val>
            <c:numRef>
              <c:f>GeneralizabilityCoefficient!$B$4:$K$4</c:f>
              <c:numCache>
                <c:formatCode>General</c:formatCode>
                <c:ptCount val="10"/>
                <c:pt idx="0">
                  <c:v>0.57</c:v>
                </c:pt>
                <c:pt idx="1">
                  <c:v>0.73</c:v>
                </c:pt>
                <c:pt idx="2">
                  <c:v>0.8</c:v>
                </c:pt>
                <c:pt idx="3">
                  <c:v>0.84</c:v>
                </c:pt>
                <c:pt idx="4">
                  <c:v>0.87</c:v>
                </c:pt>
                <c:pt idx="5">
                  <c:v>0.89</c:v>
                </c:pt>
                <c:pt idx="6">
                  <c:v>0.92</c:v>
                </c:pt>
                <c:pt idx="7">
                  <c:v>0.93</c:v>
                </c:pt>
                <c:pt idx="8">
                  <c:v>0.94</c:v>
                </c:pt>
                <c:pt idx="9">
                  <c:v>0.95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GeneralizabilityCoefficient!$A$5</c:f>
              <c:strCache>
                <c:ptCount val="1"/>
                <c:pt idx="0">
                  <c:v>Mental State</c:v>
                </c:pt>
              </c:strCache>
            </c:strRef>
          </c:tx>
          <c:val>
            <c:numRef>
              <c:f>GeneralizabilityCoefficient!$B$5:$K$5</c:f>
              <c:numCache>
                <c:formatCode>General</c:formatCode>
                <c:ptCount val="10"/>
                <c:pt idx="0">
                  <c:v>0.63</c:v>
                </c:pt>
                <c:pt idx="1">
                  <c:v>0.77</c:v>
                </c:pt>
                <c:pt idx="2">
                  <c:v>0.84</c:v>
                </c:pt>
                <c:pt idx="3">
                  <c:v>0.87</c:v>
                </c:pt>
                <c:pt idx="4">
                  <c:v>0.9</c:v>
                </c:pt>
                <c:pt idx="5">
                  <c:v>0.91</c:v>
                </c:pt>
                <c:pt idx="6">
                  <c:v>0.93</c:v>
                </c:pt>
                <c:pt idx="7">
                  <c:v>0.95</c:v>
                </c:pt>
                <c:pt idx="8">
                  <c:v>0.95</c:v>
                </c:pt>
                <c:pt idx="9">
                  <c:v>0.96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GeneralizabilityCoefficient!$A$6</c:f>
              <c:strCache>
                <c:ptCount val="1"/>
                <c:pt idx="0">
                  <c:v>Generalized or Conditional</c:v>
                </c:pt>
              </c:strCache>
            </c:strRef>
          </c:tx>
          <c:val>
            <c:numRef>
              <c:f>GeneralizabilityCoefficient!$B$6:$K$6</c:f>
              <c:numCache>
                <c:formatCode>General</c:formatCode>
                <c:ptCount val="10"/>
                <c:pt idx="0">
                  <c:v>0.25</c:v>
                </c:pt>
                <c:pt idx="1">
                  <c:v>0.4</c:v>
                </c:pt>
                <c:pt idx="2">
                  <c:v>0.5</c:v>
                </c:pt>
                <c:pt idx="3">
                  <c:v>0.57</c:v>
                </c:pt>
                <c:pt idx="4">
                  <c:v>0.62</c:v>
                </c:pt>
                <c:pt idx="5">
                  <c:v>0.66</c:v>
                </c:pt>
                <c:pt idx="6">
                  <c:v>0.725</c:v>
                </c:pt>
                <c:pt idx="7">
                  <c:v>0.767</c:v>
                </c:pt>
                <c:pt idx="8">
                  <c:v>0.798</c:v>
                </c:pt>
                <c:pt idx="9">
                  <c:v>0.822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GeneralizabilityCoefficient!$A$7</c:f>
              <c:strCache>
                <c:ptCount val="1"/>
                <c:pt idx="0">
                  <c:v>Change</c:v>
                </c:pt>
              </c:strCache>
            </c:strRef>
          </c:tx>
          <c:val>
            <c:numRef>
              <c:f>GeneralizabilityCoefficient!$B$7:$K$7</c:f>
              <c:numCache>
                <c:formatCode>General</c:formatCode>
                <c:ptCount val="10"/>
                <c:pt idx="0">
                  <c:v>0.66</c:v>
                </c:pt>
                <c:pt idx="1">
                  <c:v>0.79</c:v>
                </c:pt>
                <c:pt idx="2">
                  <c:v>0.85</c:v>
                </c:pt>
                <c:pt idx="3">
                  <c:v>0.88</c:v>
                </c:pt>
                <c:pt idx="4">
                  <c:v>0.91</c:v>
                </c:pt>
                <c:pt idx="5">
                  <c:v>0.92</c:v>
                </c:pt>
                <c:pt idx="6">
                  <c:v>0.94</c:v>
                </c:pt>
                <c:pt idx="7">
                  <c:v>0.95</c:v>
                </c:pt>
                <c:pt idx="8">
                  <c:v>0.96</c:v>
                </c:pt>
                <c:pt idx="9">
                  <c:v>0.96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GeneralizabilityCoefficient!$A$8</c:f>
              <c:strCache>
                <c:ptCount val="1"/>
                <c:pt idx="0">
                  <c:v>Intermittency</c:v>
                </c:pt>
              </c:strCache>
            </c:strRef>
          </c:tx>
          <c:val>
            <c:numRef>
              <c:f>GeneralizabilityCoefficient!$B$8:$K$8</c:f>
              <c:numCache>
                <c:formatCode>General</c:formatCode>
                <c:ptCount val="10"/>
                <c:pt idx="0">
                  <c:v>0.38</c:v>
                </c:pt>
                <c:pt idx="1">
                  <c:v>0.55</c:v>
                </c:pt>
                <c:pt idx="2">
                  <c:v>0.64</c:v>
                </c:pt>
                <c:pt idx="3">
                  <c:v>0.71</c:v>
                </c:pt>
                <c:pt idx="4">
                  <c:v>0.75</c:v>
                </c:pt>
                <c:pt idx="5">
                  <c:v>0.78</c:v>
                </c:pt>
                <c:pt idx="6">
                  <c:v>0.83</c:v>
                </c:pt>
                <c:pt idx="7">
                  <c:v>0.86</c:v>
                </c:pt>
                <c:pt idx="8">
                  <c:v>0.88</c:v>
                </c:pt>
                <c:pt idx="9">
                  <c:v>0.89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GeneralizabilityCoefficient!$A$9</c:f>
              <c:strCache>
                <c:ptCount val="1"/>
                <c:pt idx="0">
                  <c:v>Relation to Current Visit</c:v>
                </c:pt>
              </c:strCache>
            </c:strRef>
          </c:tx>
          <c:val>
            <c:numRef>
              <c:f>GeneralizabilityCoefficient!$B$9:$K$9</c:f>
              <c:numCache>
                <c:formatCode>General</c:formatCode>
                <c:ptCount val="10"/>
                <c:pt idx="0">
                  <c:v>0.63</c:v>
                </c:pt>
                <c:pt idx="1">
                  <c:v>0.78</c:v>
                </c:pt>
                <c:pt idx="2">
                  <c:v>0.84</c:v>
                </c:pt>
                <c:pt idx="3">
                  <c:v>0.87</c:v>
                </c:pt>
                <c:pt idx="4">
                  <c:v>0.9</c:v>
                </c:pt>
                <c:pt idx="5">
                  <c:v>0.91</c:v>
                </c:pt>
                <c:pt idx="6">
                  <c:v>0.93</c:v>
                </c:pt>
                <c:pt idx="7">
                  <c:v>0.95</c:v>
                </c:pt>
                <c:pt idx="8">
                  <c:v>0.95</c:v>
                </c:pt>
                <c:pt idx="9">
                  <c:v>0.96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GeneralizabilityCoefficient!$A$10</c:f>
              <c:strCache>
                <c:ptCount val="1"/>
                <c:pt idx="0">
                  <c:v>Start Relative to Current Visit</c:v>
                </c:pt>
              </c:strCache>
            </c:strRef>
          </c:tx>
          <c:val>
            <c:numRef>
              <c:f>GeneralizabilityCoefficient!$B$10:$K$10</c:f>
              <c:numCache>
                <c:formatCode>General</c:formatCode>
                <c:ptCount val="10"/>
                <c:pt idx="0">
                  <c:v>0.45</c:v>
                </c:pt>
                <c:pt idx="1">
                  <c:v>0.62</c:v>
                </c:pt>
                <c:pt idx="2">
                  <c:v>0.71</c:v>
                </c:pt>
                <c:pt idx="3">
                  <c:v>0.76</c:v>
                </c:pt>
                <c:pt idx="4">
                  <c:v>0.8</c:v>
                </c:pt>
                <c:pt idx="5">
                  <c:v>0.83</c:v>
                </c:pt>
                <c:pt idx="6">
                  <c:v>0.87</c:v>
                </c:pt>
                <c:pt idx="7">
                  <c:v>0.89</c:v>
                </c:pt>
                <c:pt idx="8">
                  <c:v>0.91</c:v>
                </c:pt>
                <c:pt idx="9">
                  <c:v>0.92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7063432"/>
        <c:axId val="2107069032"/>
      </c:lineChart>
      <c:catAx>
        <c:axId val="21070634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 smtClean="0"/>
                  <a:t>Number of annotators</a:t>
                </a:r>
                <a:endParaRPr lang="en-US" sz="2000" dirty="0"/>
              </a:p>
            </c:rich>
          </c:tx>
          <c:layout/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07069032"/>
        <c:crosses val="autoZero"/>
        <c:auto val="1"/>
        <c:lblAlgn val="ctr"/>
        <c:lblOffset val="100"/>
        <c:noMultiLvlLbl val="0"/>
      </c:catAx>
      <c:valAx>
        <c:axId val="2107069032"/>
        <c:scaling>
          <c:orientation val="minMax"/>
          <c:max val="1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Generalizability</a:t>
                </a:r>
                <a:r>
                  <a:rPr lang="en-US" sz="2400" baseline="0"/>
                  <a:t> Coefficient</a:t>
                </a:r>
                <a:endParaRPr lang="en-US" sz="2400"/>
              </a:p>
            </c:rich>
          </c:tx>
          <c:layout>
            <c:manualLayout>
              <c:xMode val="edge"/>
              <c:yMode val="edge"/>
              <c:x val="0.0110998078695734"/>
              <c:y val="0.13115601893253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070634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723931899204"/>
          <c:y val="0.0673108382227845"/>
          <c:w val="0.811044389902602"/>
          <c:h val="0.747611621262024"/>
        </c:manualLayout>
      </c:layout>
      <c:lineChart>
        <c:grouping val="standard"/>
        <c:varyColors val="0"/>
        <c:ser>
          <c:idx val="0"/>
          <c:order val="0"/>
          <c:tx>
            <c:strRef>
              <c:f>GeneralizabilityCoefficient!$A$2</c:f>
              <c:strCache>
                <c:ptCount val="1"/>
                <c:pt idx="0">
                  <c:v>Experiencer</c:v>
                </c:pt>
              </c:strCache>
            </c:strRef>
          </c:tx>
          <c:val>
            <c:numRef>
              <c:f>GeneralizabilityCoefficient!$B$2:$K$2</c:f>
              <c:numCache>
                <c:formatCode>General</c:formatCode>
                <c:ptCount val="10"/>
                <c:pt idx="0">
                  <c:v>0.95</c:v>
                </c:pt>
                <c:pt idx="1">
                  <c:v>0.97</c:v>
                </c:pt>
                <c:pt idx="2">
                  <c:v>0.98</c:v>
                </c:pt>
                <c:pt idx="3">
                  <c:v>0.99</c:v>
                </c:pt>
                <c:pt idx="4">
                  <c:v>0.99</c:v>
                </c:pt>
                <c:pt idx="5">
                  <c:v>0.99</c:v>
                </c:pt>
                <c:pt idx="6">
                  <c:v>0.99</c:v>
                </c:pt>
                <c:pt idx="7">
                  <c:v>0.99</c:v>
                </c:pt>
                <c:pt idx="8">
                  <c:v>1.0</c:v>
                </c:pt>
                <c:pt idx="9">
                  <c:v>1.0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GeneralizabilityCoefficient!$A$3</c:f>
              <c:strCache>
                <c:ptCount val="1"/>
                <c:pt idx="0">
                  <c:v>Existence</c:v>
                </c:pt>
              </c:strCache>
            </c:strRef>
          </c:tx>
          <c:val>
            <c:numRef>
              <c:f>GeneralizabilityCoefficient!$B$3:$K$3</c:f>
              <c:numCache>
                <c:formatCode>General</c:formatCode>
                <c:ptCount val="10"/>
                <c:pt idx="0">
                  <c:v>0.74</c:v>
                </c:pt>
                <c:pt idx="1">
                  <c:v>0.85</c:v>
                </c:pt>
                <c:pt idx="2">
                  <c:v>0.9</c:v>
                </c:pt>
                <c:pt idx="3">
                  <c:v>0.92</c:v>
                </c:pt>
                <c:pt idx="4">
                  <c:v>0.93</c:v>
                </c:pt>
                <c:pt idx="5">
                  <c:v>0.94</c:v>
                </c:pt>
                <c:pt idx="6">
                  <c:v>0.96</c:v>
                </c:pt>
                <c:pt idx="7">
                  <c:v>0.97</c:v>
                </c:pt>
                <c:pt idx="8">
                  <c:v>0.97</c:v>
                </c:pt>
                <c:pt idx="9">
                  <c:v>0.98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GeneralizabilityCoefficient!$A$4</c:f>
              <c:strCache>
                <c:ptCount val="1"/>
                <c:pt idx="0">
                  <c:v>Certainty</c:v>
                </c:pt>
              </c:strCache>
            </c:strRef>
          </c:tx>
          <c:val>
            <c:numRef>
              <c:f>GeneralizabilityCoefficient!$B$4:$K$4</c:f>
              <c:numCache>
                <c:formatCode>General</c:formatCode>
                <c:ptCount val="10"/>
                <c:pt idx="0">
                  <c:v>0.57</c:v>
                </c:pt>
                <c:pt idx="1">
                  <c:v>0.73</c:v>
                </c:pt>
                <c:pt idx="2">
                  <c:v>0.8</c:v>
                </c:pt>
                <c:pt idx="3">
                  <c:v>0.84</c:v>
                </c:pt>
                <c:pt idx="4">
                  <c:v>0.87</c:v>
                </c:pt>
                <c:pt idx="5">
                  <c:v>0.89</c:v>
                </c:pt>
                <c:pt idx="6">
                  <c:v>0.92</c:v>
                </c:pt>
                <c:pt idx="7">
                  <c:v>0.93</c:v>
                </c:pt>
                <c:pt idx="8">
                  <c:v>0.94</c:v>
                </c:pt>
                <c:pt idx="9">
                  <c:v>0.95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GeneralizabilityCoefficient!$A$5</c:f>
              <c:strCache>
                <c:ptCount val="1"/>
                <c:pt idx="0">
                  <c:v>Mental State</c:v>
                </c:pt>
              </c:strCache>
            </c:strRef>
          </c:tx>
          <c:val>
            <c:numRef>
              <c:f>GeneralizabilityCoefficient!$B$5:$K$5</c:f>
              <c:numCache>
                <c:formatCode>General</c:formatCode>
                <c:ptCount val="10"/>
                <c:pt idx="0">
                  <c:v>0.63</c:v>
                </c:pt>
                <c:pt idx="1">
                  <c:v>0.77</c:v>
                </c:pt>
                <c:pt idx="2">
                  <c:v>0.84</c:v>
                </c:pt>
                <c:pt idx="3">
                  <c:v>0.87</c:v>
                </c:pt>
                <c:pt idx="4">
                  <c:v>0.9</c:v>
                </c:pt>
                <c:pt idx="5">
                  <c:v>0.91</c:v>
                </c:pt>
                <c:pt idx="6">
                  <c:v>0.93</c:v>
                </c:pt>
                <c:pt idx="7">
                  <c:v>0.95</c:v>
                </c:pt>
                <c:pt idx="8">
                  <c:v>0.95</c:v>
                </c:pt>
                <c:pt idx="9">
                  <c:v>0.96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GeneralizabilityCoefficient!$A$6</c:f>
              <c:strCache>
                <c:ptCount val="1"/>
                <c:pt idx="0">
                  <c:v>Generalized or Conditional</c:v>
                </c:pt>
              </c:strCache>
            </c:strRef>
          </c:tx>
          <c:val>
            <c:numRef>
              <c:f>GeneralizabilityCoefficient!$B$6:$K$6</c:f>
              <c:numCache>
                <c:formatCode>General</c:formatCode>
                <c:ptCount val="10"/>
                <c:pt idx="0">
                  <c:v>0.25</c:v>
                </c:pt>
                <c:pt idx="1">
                  <c:v>0.4</c:v>
                </c:pt>
                <c:pt idx="2">
                  <c:v>0.5</c:v>
                </c:pt>
                <c:pt idx="3">
                  <c:v>0.57</c:v>
                </c:pt>
                <c:pt idx="4">
                  <c:v>0.62</c:v>
                </c:pt>
                <c:pt idx="5">
                  <c:v>0.66</c:v>
                </c:pt>
                <c:pt idx="6">
                  <c:v>0.725</c:v>
                </c:pt>
                <c:pt idx="7">
                  <c:v>0.767</c:v>
                </c:pt>
                <c:pt idx="8">
                  <c:v>0.798</c:v>
                </c:pt>
                <c:pt idx="9">
                  <c:v>0.822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GeneralizabilityCoefficient!$A$7</c:f>
              <c:strCache>
                <c:ptCount val="1"/>
                <c:pt idx="0">
                  <c:v>Change</c:v>
                </c:pt>
              </c:strCache>
            </c:strRef>
          </c:tx>
          <c:val>
            <c:numRef>
              <c:f>GeneralizabilityCoefficient!$B$7:$K$7</c:f>
              <c:numCache>
                <c:formatCode>General</c:formatCode>
                <c:ptCount val="10"/>
                <c:pt idx="0">
                  <c:v>0.66</c:v>
                </c:pt>
                <c:pt idx="1">
                  <c:v>0.79</c:v>
                </c:pt>
                <c:pt idx="2">
                  <c:v>0.85</c:v>
                </c:pt>
                <c:pt idx="3">
                  <c:v>0.88</c:v>
                </c:pt>
                <c:pt idx="4">
                  <c:v>0.91</c:v>
                </c:pt>
                <c:pt idx="5">
                  <c:v>0.92</c:v>
                </c:pt>
                <c:pt idx="6">
                  <c:v>0.94</c:v>
                </c:pt>
                <c:pt idx="7">
                  <c:v>0.95</c:v>
                </c:pt>
                <c:pt idx="8">
                  <c:v>0.96</c:v>
                </c:pt>
                <c:pt idx="9">
                  <c:v>0.96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GeneralizabilityCoefficient!$A$8</c:f>
              <c:strCache>
                <c:ptCount val="1"/>
                <c:pt idx="0">
                  <c:v>Intermittency</c:v>
                </c:pt>
              </c:strCache>
            </c:strRef>
          </c:tx>
          <c:val>
            <c:numRef>
              <c:f>GeneralizabilityCoefficient!$B$8:$K$8</c:f>
              <c:numCache>
                <c:formatCode>General</c:formatCode>
                <c:ptCount val="10"/>
                <c:pt idx="0">
                  <c:v>0.38</c:v>
                </c:pt>
                <c:pt idx="1">
                  <c:v>0.55</c:v>
                </c:pt>
                <c:pt idx="2">
                  <c:v>0.64</c:v>
                </c:pt>
                <c:pt idx="3">
                  <c:v>0.71</c:v>
                </c:pt>
                <c:pt idx="4">
                  <c:v>0.75</c:v>
                </c:pt>
                <c:pt idx="5">
                  <c:v>0.78</c:v>
                </c:pt>
                <c:pt idx="6">
                  <c:v>0.83</c:v>
                </c:pt>
                <c:pt idx="7">
                  <c:v>0.86</c:v>
                </c:pt>
                <c:pt idx="8">
                  <c:v>0.88</c:v>
                </c:pt>
                <c:pt idx="9">
                  <c:v>0.89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GeneralizabilityCoefficient!$A$9</c:f>
              <c:strCache>
                <c:ptCount val="1"/>
                <c:pt idx="0">
                  <c:v>Relation to Current Visit</c:v>
                </c:pt>
              </c:strCache>
            </c:strRef>
          </c:tx>
          <c:val>
            <c:numRef>
              <c:f>GeneralizabilityCoefficient!$B$9:$K$9</c:f>
              <c:numCache>
                <c:formatCode>General</c:formatCode>
                <c:ptCount val="10"/>
                <c:pt idx="0">
                  <c:v>0.63</c:v>
                </c:pt>
                <c:pt idx="1">
                  <c:v>0.78</c:v>
                </c:pt>
                <c:pt idx="2">
                  <c:v>0.84</c:v>
                </c:pt>
                <c:pt idx="3">
                  <c:v>0.87</c:v>
                </c:pt>
                <c:pt idx="4">
                  <c:v>0.9</c:v>
                </c:pt>
                <c:pt idx="5">
                  <c:v>0.91</c:v>
                </c:pt>
                <c:pt idx="6">
                  <c:v>0.93</c:v>
                </c:pt>
                <c:pt idx="7">
                  <c:v>0.95</c:v>
                </c:pt>
                <c:pt idx="8">
                  <c:v>0.95</c:v>
                </c:pt>
                <c:pt idx="9">
                  <c:v>0.96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GeneralizabilityCoefficient!$A$10</c:f>
              <c:strCache>
                <c:ptCount val="1"/>
                <c:pt idx="0">
                  <c:v>Start Relative to Current Visit</c:v>
                </c:pt>
              </c:strCache>
            </c:strRef>
          </c:tx>
          <c:val>
            <c:numRef>
              <c:f>GeneralizabilityCoefficient!$B$10:$K$10</c:f>
              <c:numCache>
                <c:formatCode>General</c:formatCode>
                <c:ptCount val="10"/>
                <c:pt idx="0">
                  <c:v>0.45</c:v>
                </c:pt>
                <c:pt idx="1">
                  <c:v>0.62</c:v>
                </c:pt>
                <c:pt idx="2">
                  <c:v>0.71</c:v>
                </c:pt>
                <c:pt idx="3">
                  <c:v>0.76</c:v>
                </c:pt>
                <c:pt idx="4">
                  <c:v>0.8</c:v>
                </c:pt>
                <c:pt idx="5">
                  <c:v>0.83</c:v>
                </c:pt>
                <c:pt idx="6">
                  <c:v>0.87</c:v>
                </c:pt>
                <c:pt idx="7">
                  <c:v>0.89</c:v>
                </c:pt>
                <c:pt idx="8">
                  <c:v>0.91</c:v>
                </c:pt>
                <c:pt idx="9">
                  <c:v>0.92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7130584"/>
        <c:axId val="2107136184"/>
      </c:lineChart>
      <c:catAx>
        <c:axId val="2107130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 smtClean="0"/>
                  <a:t>Number of annotators</a:t>
                </a:r>
                <a:endParaRPr lang="en-US" sz="2000" dirty="0"/>
              </a:p>
            </c:rich>
          </c:tx>
          <c:layout/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07136184"/>
        <c:crosses val="autoZero"/>
        <c:auto val="1"/>
        <c:lblAlgn val="ctr"/>
        <c:lblOffset val="100"/>
        <c:noMultiLvlLbl val="0"/>
      </c:catAx>
      <c:valAx>
        <c:axId val="2107136184"/>
        <c:scaling>
          <c:orientation val="minMax"/>
          <c:max val="1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Generalizability</a:t>
                </a:r>
                <a:r>
                  <a:rPr lang="en-US" sz="2400" baseline="0"/>
                  <a:t> Coefficient</a:t>
                </a:r>
                <a:endParaRPr lang="en-US" sz="2400"/>
              </a:p>
            </c:rich>
          </c:tx>
          <c:layout>
            <c:manualLayout>
              <c:xMode val="edge"/>
              <c:yMode val="edge"/>
              <c:x val="0.0110998078695734"/>
              <c:y val="0.13115601893253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071305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723931899204"/>
          <c:y val="0.0673108382227845"/>
          <c:w val="0.811044389902602"/>
          <c:h val="0.747611621262024"/>
        </c:manualLayout>
      </c:layout>
      <c:lineChart>
        <c:grouping val="standard"/>
        <c:varyColors val="0"/>
        <c:ser>
          <c:idx val="0"/>
          <c:order val="0"/>
          <c:tx>
            <c:strRef>
              <c:f>GeneralizabilityCoefficient!$A$2</c:f>
              <c:strCache>
                <c:ptCount val="1"/>
                <c:pt idx="0">
                  <c:v>Experiencer</c:v>
                </c:pt>
              </c:strCache>
            </c:strRef>
          </c:tx>
          <c:val>
            <c:numRef>
              <c:f>GeneralizabilityCoefficient!$B$2:$K$2</c:f>
              <c:numCache>
                <c:formatCode>General</c:formatCode>
                <c:ptCount val="10"/>
                <c:pt idx="0">
                  <c:v>0.95</c:v>
                </c:pt>
                <c:pt idx="1">
                  <c:v>0.97</c:v>
                </c:pt>
                <c:pt idx="2">
                  <c:v>0.98</c:v>
                </c:pt>
                <c:pt idx="3">
                  <c:v>0.99</c:v>
                </c:pt>
                <c:pt idx="4">
                  <c:v>0.99</c:v>
                </c:pt>
                <c:pt idx="5">
                  <c:v>0.99</c:v>
                </c:pt>
                <c:pt idx="6">
                  <c:v>0.99</c:v>
                </c:pt>
                <c:pt idx="7">
                  <c:v>0.99</c:v>
                </c:pt>
                <c:pt idx="8">
                  <c:v>1.0</c:v>
                </c:pt>
                <c:pt idx="9">
                  <c:v>1.0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GeneralizabilityCoefficient!$A$3</c:f>
              <c:strCache>
                <c:ptCount val="1"/>
                <c:pt idx="0">
                  <c:v>Existence</c:v>
                </c:pt>
              </c:strCache>
            </c:strRef>
          </c:tx>
          <c:val>
            <c:numRef>
              <c:f>GeneralizabilityCoefficient!$B$3:$K$3</c:f>
              <c:numCache>
                <c:formatCode>General</c:formatCode>
                <c:ptCount val="10"/>
                <c:pt idx="0">
                  <c:v>0.74</c:v>
                </c:pt>
                <c:pt idx="1">
                  <c:v>0.85</c:v>
                </c:pt>
                <c:pt idx="2">
                  <c:v>0.9</c:v>
                </c:pt>
                <c:pt idx="3">
                  <c:v>0.92</c:v>
                </c:pt>
                <c:pt idx="4">
                  <c:v>0.93</c:v>
                </c:pt>
                <c:pt idx="5">
                  <c:v>0.94</c:v>
                </c:pt>
                <c:pt idx="6">
                  <c:v>0.96</c:v>
                </c:pt>
                <c:pt idx="7">
                  <c:v>0.97</c:v>
                </c:pt>
                <c:pt idx="8">
                  <c:v>0.97</c:v>
                </c:pt>
                <c:pt idx="9">
                  <c:v>0.98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GeneralizabilityCoefficient!$A$4</c:f>
              <c:strCache>
                <c:ptCount val="1"/>
                <c:pt idx="0">
                  <c:v>Certainty</c:v>
                </c:pt>
              </c:strCache>
            </c:strRef>
          </c:tx>
          <c:val>
            <c:numRef>
              <c:f>GeneralizabilityCoefficient!$B$4:$K$4</c:f>
              <c:numCache>
                <c:formatCode>General</c:formatCode>
                <c:ptCount val="10"/>
                <c:pt idx="0">
                  <c:v>0.57</c:v>
                </c:pt>
                <c:pt idx="1">
                  <c:v>0.73</c:v>
                </c:pt>
                <c:pt idx="2">
                  <c:v>0.8</c:v>
                </c:pt>
                <c:pt idx="3">
                  <c:v>0.84</c:v>
                </c:pt>
                <c:pt idx="4">
                  <c:v>0.87</c:v>
                </c:pt>
                <c:pt idx="5">
                  <c:v>0.89</c:v>
                </c:pt>
                <c:pt idx="6">
                  <c:v>0.92</c:v>
                </c:pt>
                <c:pt idx="7">
                  <c:v>0.93</c:v>
                </c:pt>
                <c:pt idx="8">
                  <c:v>0.94</c:v>
                </c:pt>
                <c:pt idx="9">
                  <c:v>0.95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GeneralizabilityCoefficient!$A$5</c:f>
              <c:strCache>
                <c:ptCount val="1"/>
                <c:pt idx="0">
                  <c:v>Mental State</c:v>
                </c:pt>
              </c:strCache>
            </c:strRef>
          </c:tx>
          <c:val>
            <c:numRef>
              <c:f>GeneralizabilityCoefficient!$B$5:$K$5</c:f>
              <c:numCache>
                <c:formatCode>General</c:formatCode>
                <c:ptCount val="10"/>
                <c:pt idx="0">
                  <c:v>0.63</c:v>
                </c:pt>
                <c:pt idx="1">
                  <c:v>0.77</c:v>
                </c:pt>
                <c:pt idx="2">
                  <c:v>0.84</c:v>
                </c:pt>
                <c:pt idx="3">
                  <c:v>0.87</c:v>
                </c:pt>
                <c:pt idx="4">
                  <c:v>0.9</c:v>
                </c:pt>
                <c:pt idx="5">
                  <c:v>0.91</c:v>
                </c:pt>
                <c:pt idx="6">
                  <c:v>0.93</c:v>
                </c:pt>
                <c:pt idx="7">
                  <c:v>0.95</c:v>
                </c:pt>
                <c:pt idx="8">
                  <c:v>0.95</c:v>
                </c:pt>
                <c:pt idx="9">
                  <c:v>0.96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GeneralizabilityCoefficient!$A$6</c:f>
              <c:strCache>
                <c:ptCount val="1"/>
                <c:pt idx="0">
                  <c:v>Generalized or Conditional</c:v>
                </c:pt>
              </c:strCache>
            </c:strRef>
          </c:tx>
          <c:val>
            <c:numRef>
              <c:f>GeneralizabilityCoefficient!$B$6:$K$6</c:f>
              <c:numCache>
                <c:formatCode>General</c:formatCode>
                <c:ptCount val="10"/>
                <c:pt idx="0">
                  <c:v>0.25</c:v>
                </c:pt>
                <c:pt idx="1">
                  <c:v>0.4</c:v>
                </c:pt>
                <c:pt idx="2">
                  <c:v>0.5</c:v>
                </c:pt>
                <c:pt idx="3">
                  <c:v>0.57</c:v>
                </c:pt>
                <c:pt idx="4">
                  <c:v>0.62</c:v>
                </c:pt>
                <c:pt idx="5">
                  <c:v>0.66</c:v>
                </c:pt>
                <c:pt idx="6">
                  <c:v>0.725</c:v>
                </c:pt>
                <c:pt idx="7">
                  <c:v>0.767</c:v>
                </c:pt>
                <c:pt idx="8">
                  <c:v>0.798</c:v>
                </c:pt>
                <c:pt idx="9">
                  <c:v>0.822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GeneralizabilityCoefficient!$A$7</c:f>
              <c:strCache>
                <c:ptCount val="1"/>
                <c:pt idx="0">
                  <c:v>Change</c:v>
                </c:pt>
              </c:strCache>
            </c:strRef>
          </c:tx>
          <c:val>
            <c:numRef>
              <c:f>GeneralizabilityCoefficient!$B$7:$K$7</c:f>
              <c:numCache>
                <c:formatCode>General</c:formatCode>
                <c:ptCount val="10"/>
                <c:pt idx="0">
                  <c:v>0.66</c:v>
                </c:pt>
                <c:pt idx="1">
                  <c:v>0.79</c:v>
                </c:pt>
                <c:pt idx="2">
                  <c:v>0.85</c:v>
                </c:pt>
                <c:pt idx="3">
                  <c:v>0.88</c:v>
                </c:pt>
                <c:pt idx="4">
                  <c:v>0.91</c:v>
                </c:pt>
                <c:pt idx="5">
                  <c:v>0.92</c:v>
                </c:pt>
                <c:pt idx="6">
                  <c:v>0.94</c:v>
                </c:pt>
                <c:pt idx="7">
                  <c:v>0.95</c:v>
                </c:pt>
                <c:pt idx="8">
                  <c:v>0.96</c:v>
                </c:pt>
                <c:pt idx="9">
                  <c:v>0.96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GeneralizabilityCoefficient!$A$8</c:f>
              <c:strCache>
                <c:ptCount val="1"/>
                <c:pt idx="0">
                  <c:v>Intermittency</c:v>
                </c:pt>
              </c:strCache>
            </c:strRef>
          </c:tx>
          <c:val>
            <c:numRef>
              <c:f>GeneralizabilityCoefficient!$B$8:$K$8</c:f>
              <c:numCache>
                <c:formatCode>General</c:formatCode>
                <c:ptCount val="10"/>
                <c:pt idx="0">
                  <c:v>0.38</c:v>
                </c:pt>
                <c:pt idx="1">
                  <c:v>0.55</c:v>
                </c:pt>
                <c:pt idx="2">
                  <c:v>0.64</c:v>
                </c:pt>
                <c:pt idx="3">
                  <c:v>0.71</c:v>
                </c:pt>
                <c:pt idx="4">
                  <c:v>0.75</c:v>
                </c:pt>
                <c:pt idx="5">
                  <c:v>0.78</c:v>
                </c:pt>
                <c:pt idx="6">
                  <c:v>0.83</c:v>
                </c:pt>
                <c:pt idx="7">
                  <c:v>0.86</c:v>
                </c:pt>
                <c:pt idx="8">
                  <c:v>0.88</c:v>
                </c:pt>
                <c:pt idx="9">
                  <c:v>0.89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GeneralizabilityCoefficient!$A$9</c:f>
              <c:strCache>
                <c:ptCount val="1"/>
                <c:pt idx="0">
                  <c:v>Relation to Current Visit</c:v>
                </c:pt>
              </c:strCache>
            </c:strRef>
          </c:tx>
          <c:val>
            <c:numRef>
              <c:f>GeneralizabilityCoefficient!$B$9:$K$9</c:f>
              <c:numCache>
                <c:formatCode>General</c:formatCode>
                <c:ptCount val="10"/>
                <c:pt idx="0">
                  <c:v>0.63</c:v>
                </c:pt>
                <c:pt idx="1">
                  <c:v>0.78</c:v>
                </c:pt>
                <c:pt idx="2">
                  <c:v>0.84</c:v>
                </c:pt>
                <c:pt idx="3">
                  <c:v>0.87</c:v>
                </c:pt>
                <c:pt idx="4">
                  <c:v>0.9</c:v>
                </c:pt>
                <c:pt idx="5">
                  <c:v>0.91</c:v>
                </c:pt>
                <c:pt idx="6">
                  <c:v>0.93</c:v>
                </c:pt>
                <c:pt idx="7">
                  <c:v>0.95</c:v>
                </c:pt>
                <c:pt idx="8">
                  <c:v>0.95</c:v>
                </c:pt>
                <c:pt idx="9">
                  <c:v>0.96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GeneralizabilityCoefficient!$A$10</c:f>
              <c:strCache>
                <c:ptCount val="1"/>
                <c:pt idx="0">
                  <c:v>Start Relative to Current Visit</c:v>
                </c:pt>
              </c:strCache>
            </c:strRef>
          </c:tx>
          <c:val>
            <c:numRef>
              <c:f>GeneralizabilityCoefficient!$B$10:$K$10</c:f>
              <c:numCache>
                <c:formatCode>General</c:formatCode>
                <c:ptCount val="10"/>
                <c:pt idx="0">
                  <c:v>0.45</c:v>
                </c:pt>
                <c:pt idx="1">
                  <c:v>0.62</c:v>
                </c:pt>
                <c:pt idx="2">
                  <c:v>0.71</c:v>
                </c:pt>
                <c:pt idx="3">
                  <c:v>0.76</c:v>
                </c:pt>
                <c:pt idx="4">
                  <c:v>0.8</c:v>
                </c:pt>
                <c:pt idx="5">
                  <c:v>0.83</c:v>
                </c:pt>
                <c:pt idx="6">
                  <c:v>0.87</c:v>
                </c:pt>
                <c:pt idx="7">
                  <c:v>0.89</c:v>
                </c:pt>
                <c:pt idx="8">
                  <c:v>0.91</c:v>
                </c:pt>
                <c:pt idx="9">
                  <c:v>0.92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7208360"/>
        <c:axId val="2107213960"/>
      </c:lineChart>
      <c:catAx>
        <c:axId val="2107208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 smtClean="0"/>
                  <a:t>Number of annotators</a:t>
                </a:r>
                <a:endParaRPr lang="en-US" sz="2000" dirty="0"/>
              </a:p>
            </c:rich>
          </c:tx>
          <c:layout/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07213960"/>
        <c:crosses val="autoZero"/>
        <c:auto val="1"/>
        <c:lblAlgn val="ctr"/>
        <c:lblOffset val="100"/>
        <c:noMultiLvlLbl val="0"/>
      </c:catAx>
      <c:valAx>
        <c:axId val="2107213960"/>
        <c:scaling>
          <c:orientation val="minMax"/>
          <c:max val="1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Generalizability</a:t>
                </a:r>
                <a:r>
                  <a:rPr lang="en-US" sz="2400" baseline="0"/>
                  <a:t> Coefficient</a:t>
                </a:r>
                <a:endParaRPr lang="en-US" sz="2400"/>
              </a:p>
            </c:rich>
          </c:tx>
          <c:layout>
            <c:manualLayout>
              <c:xMode val="edge"/>
              <c:yMode val="edge"/>
              <c:x val="0.0110998078695734"/>
              <c:y val="0.13115601893253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072083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723931899204"/>
          <c:y val="0.0673108382227845"/>
          <c:w val="0.811044389902602"/>
          <c:h val="0.747611621262024"/>
        </c:manualLayout>
      </c:layout>
      <c:lineChart>
        <c:grouping val="standard"/>
        <c:varyColors val="0"/>
        <c:ser>
          <c:idx val="0"/>
          <c:order val="0"/>
          <c:tx>
            <c:strRef>
              <c:f>GeneralizabilityCoefficient!$A$2</c:f>
              <c:strCache>
                <c:ptCount val="1"/>
                <c:pt idx="0">
                  <c:v>Experiencer</c:v>
                </c:pt>
              </c:strCache>
            </c:strRef>
          </c:tx>
          <c:val>
            <c:numRef>
              <c:f>GeneralizabilityCoefficient!$B$2:$K$2</c:f>
              <c:numCache>
                <c:formatCode>General</c:formatCode>
                <c:ptCount val="10"/>
                <c:pt idx="0">
                  <c:v>0.95</c:v>
                </c:pt>
                <c:pt idx="1">
                  <c:v>0.97</c:v>
                </c:pt>
                <c:pt idx="2">
                  <c:v>0.98</c:v>
                </c:pt>
                <c:pt idx="3">
                  <c:v>0.99</c:v>
                </c:pt>
                <c:pt idx="4">
                  <c:v>0.99</c:v>
                </c:pt>
                <c:pt idx="5">
                  <c:v>0.99</c:v>
                </c:pt>
                <c:pt idx="6">
                  <c:v>0.99</c:v>
                </c:pt>
                <c:pt idx="7">
                  <c:v>0.99</c:v>
                </c:pt>
                <c:pt idx="8">
                  <c:v>1.0</c:v>
                </c:pt>
                <c:pt idx="9">
                  <c:v>1.0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GeneralizabilityCoefficient!$A$3</c:f>
              <c:strCache>
                <c:ptCount val="1"/>
                <c:pt idx="0">
                  <c:v>Existence</c:v>
                </c:pt>
              </c:strCache>
            </c:strRef>
          </c:tx>
          <c:val>
            <c:numRef>
              <c:f>GeneralizabilityCoefficient!$B$3:$K$3</c:f>
              <c:numCache>
                <c:formatCode>General</c:formatCode>
                <c:ptCount val="10"/>
                <c:pt idx="0">
                  <c:v>0.74</c:v>
                </c:pt>
                <c:pt idx="1">
                  <c:v>0.85</c:v>
                </c:pt>
                <c:pt idx="2">
                  <c:v>0.9</c:v>
                </c:pt>
                <c:pt idx="3">
                  <c:v>0.92</c:v>
                </c:pt>
                <c:pt idx="4">
                  <c:v>0.93</c:v>
                </c:pt>
                <c:pt idx="5">
                  <c:v>0.94</c:v>
                </c:pt>
                <c:pt idx="6">
                  <c:v>0.96</c:v>
                </c:pt>
                <c:pt idx="7">
                  <c:v>0.97</c:v>
                </c:pt>
                <c:pt idx="8">
                  <c:v>0.97</c:v>
                </c:pt>
                <c:pt idx="9">
                  <c:v>0.98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GeneralizabilityCoefficient!$A$4</c:f>
              <c:strCache>
                <c:ptCount val="1"/>
                <c:pt idx="0">
                  <c:v>Certainty</c:v>
                </c:pt>
              </c:strCache>
            </c:strRef>
          </c:tx>
          <c:val>
            <c:numRef>
              <c:f>GeneralizabilityCoefficient!$B$4:$K$4</c:f>
              <c:numCache>
                <c:formatCode>General</c:formatCode>
                <c:ptCount val="10"/>
                <c:pt idx="0">
                  <c:v>0.57</c:v>
                </c:pt>
                <c:pt idx="1">
                  <c:v>0.73</c:v>
                </c:pt>
                <c:pt idx="2">
                  <c:v>0.8</c:v>
                </c:pt>
                <c:pt idx="3">
                  <c:v>0.84</c:v>
                </c:pt>
                <c:pt idx="4">
                  <c:v>0.87</c:v>
                </c:pt>
                <c:pt idx="5">
                  <c:v>0.89</c:v>
                </c:pt>
                <c:pt idx="6">
                  <c:v>0.92</c:v>
                </c:pt>
                <c:pt idx="7">
                  <c:v>0.93</c:v>
                </c:pt>
                <c:pt idx="8">
                  <c:v>0.94</c:v>
                </c:pt>
                <c:pt idx="9">
                  <c:v>0.95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GeneralizabilityCoefficient!$A$5</c:f>
              <c:strCache>
                <c:ptCount val="1"/>
                <c:pt idx="0">
                  <c:v>Mental State</c:v>
                </c:pt>
              </c:strCache>
            </c:strRef>
          </c:tx>
          <c:val>
            <c:numRef>
              <c:f>GeneralizabilityCoefficient!$B$5:$K$5</c:f>
              <c:numCache>
                <c:formatCode>General</c:formatCode>
                <c:ptCount val="10"/>
                <c:pt idx="0">
                  <c:v>0.63</c:v>
                </c:pt>
                <c:pt idx="1">
                  <c:v>0.77</c:v>
                </c:pt>
                <c:pt idx="2">
                  <c:v>0.84</c:v>
                </c:pt>
                <c:pt idx="3">
                  <c:v>0.87</c:v>
                </c:pt>
                <c:pt idx="4">
                  <c:v>0.9</c:v>
                </c:pt>
                <c:pt idx="5">
                  <c:v>0.91</c:v>
                </c:pt>
                <c:pt idx="6">
                  <c:v>0.93</c:v>
                </c:pt>
                <c:pt idx="7">
                  <c:v>0.95</c:v>
                </c:pt>
                <c:pt idx="8">
                  <c:v>0.95</c:v>
                </c:pt>
                <c:pt idx="9">
                  <c:v>0.96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GeneralizabilityCoefficient!$A$6</c:f>
              <c:strCache>
                <c:ptCount val="1"/>
                <c:pt idx="0">
                  <c:v>Generalized or Conditional</c:v>
                </c:pt>
              </c:strCache>
            </c:strRef>
          </c:tx>
          <c:val>
            <c:numRef>
              <c:f>GeneralizabilityCoefficient!$B$6:$K$6</c:f>
              <c:numCache>
                <c:formatCode>General</c:formatCode>
                <c:ptCount val="10"/>
                <c:pt idx="0">
                  <c:v>0.25</c:v>
                </c:pt>
                <c:pt idx="1">
                  <c:v>0.4</c:v>
                </c:pt>
                <c:pt idx="2">
                  <c:v>0.5</c:v>
                </c:pt>
                <c:pt idx="3">
                  <c:v>0.57</c:v>
                </c:pt>
                <c:pt idx="4">
                  <c:v>0.62</c:v>
                </c:pt>
                <c:pt idx="5">
                  <c:v>0.66</c:v>
                </c:pt>
                <c:pt idx="6">
                  <c:v>0.725</c:v>
                </c:pt>
                <c:pt idx="7">
                  <c:v>0.767</c:v>
                </c:pt>
                <c:pt idx="8">
                  <c:v>0.798</c:v>
                </c:pt>
                <c:pt idx="9">
                  <c:v>0.822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GeneralizabilityCoefficient!$A$7</c:f>
              <c:strCache>
                <c:ptCount val="1"/>
                <c:pt idx="0">
                  <c:v>Change</c:v>
                </c:pt>
              </c:strCache>
            </c:strRef>
          </c:tx>
          <c:val>
            <c:numRef>
              <c:f>GeneralizabilityCoefficient!$B$7:$K$7</c:f>
              <c:numCache>
                <c:formatCode>General</c:formatCode>
                <c:ptCount val="10"/>
                <c:pt idx="0">
                  <c:v>0.66</c:v>
                </c:pt>
                <c:pt idx="1">
                  <c:v>0.79</c:v>
                </c:pt>
                <c:pt idx="2">
                  <c:v>0.85</c:v>
                </c:pt>
                <c:pt idx="3">
                  <c:v>0.88</c:v>
                </c:pt>
                <c:pt idx="4">
                  <c:v>0.91</c:v>
                </c:pt>
                <c:pt idx="5">
                  <c:v>0.92</c:v>
                </c:pt>
                <c:pt idx="6">
                  <c:v>0.94</c:v>
                </c:pt>
                <c:pt idx="7">
                  <c:v>0.95</c:v>
                </c:pt>
                <c:pt idx="8">
                  <c:v>0.96</c:v>
                </c:pt>
                <c:pt idx="9">
                  <c:v>0.96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GeneralizabilityCoefficient!$A$8</c:f>
              <c:strCache>
                <c:ptCount val="1"/>
                <c:pt idx="0">
                  <c:v>Intermittency</c:v>
                </c:pt>
              </c:strCache>
            </c:strRef>
          </c:tx>
          <c:val>
            <c:numRef>
              <c:f>GeneralizabilityCoefficient!$B$8:$K$8</c:f>
              <c:numCache>
                <c:formatCode>General</c:formatCode>
                <c:ptCount val="10"/>
                <c:pt idx="0">
                  <c:v>0.38</c:v>
                </c:pt>
                <c:pt idx="1">
                  <c:v>0.55</c:v>
                </c:pt>
                <c:pt idx="2">
                  <c:v>0.64</c:v>
                </c:pt>
                <c:pt idx="3">
                  <c:v>0.71</c:v>
                </c:pt>
                <c:pt idx="4">
                  <c:v>0.75</c:v>
                </c:pt>
                <c:pt idx="5">
                  <c:v>0.78</c:v>
                </c:pt>
                <c:pt idx="6">
                  <c:v>0.83</c:v>
                </c:pt>
                <c:pt idx="7">
                  <c:v>0.86</c:v>
                </c:pt>
                <c:pt idx="8">
                  <c:v>0.88</c:v>
                </c:pt>
                <c:pt idx="9">
                  <c:v>0.89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GeneralizabilityCoefficient!$A$9</c:f>
              <c:strCache>
                <c:ptCount val="1"/>
                <c:pt idx="0">
                  <c:v>Relation to Current Visit</c:v>
                </c:pt>
              </c:strCache>
            </c:strRef>
          </c:tx>
          <c:val>
            <c:numRef>
              <c:f>GeneralizabilityCoefficient!$B$9:$K$9</c:f>
              <c:numCache>
                <c:formatCode>General</c:formatCode>
                <c:ptCount val="10"/>
                <c:pt idx="0">
                  <c:v>0.63</c:v>
                </c:pt>
                <c:pt idx="1">
                  <c:v>0.78</c:v>
                </c:pt>
                <c:pt idx="2">
                  <c:v>0.84</c:v>
                </c:pt>
                <c:pt idx="3">
                  <c:v>0.87</c:v>
                </c:pt>
                <c:pt idx="4">
                  <c:v>0.9</c:v>
                </c:pt>
                <c:pt idx="5">
                  <c:v>0.91</c:v>
                </c:pt>
                <c:pt idx="6">
                  <c:v>0.93</c:v>
                </c:pt>
                <c:pt idx="7">
                  <c:v>0.95</c:v>
                </c:pt>
                <c:pt idx="8">
                  <c:v>0.95</c:v>
                </c:pt>
                <c:pt idx="9">
                  <c:v>0.96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GeneralizabilityCoefficient!$A$10</c:f>
              <c:strCache>
                <c:ptCount val="1"/>
                <c:pt idx="0">
                  <c:v>Start Relative to Current Visit</c:v>
                </c:pt>
              </c:strCache>
            </c:strRef>
          </c:tx>
          <c:val>
            <c:numRef>
              <c:f>GeneralizabilityCoefficient!$B$10:$K$10</c:f>
              <c:numCache>
                <c:formatCode>General</c:formatCode>
                <c:ptCount val="10"/>
                <c:pt idx="0">
                  <c:v>0.45</c:v>
                </c:pt>
                <c:pt idx="1">
                  <c:v>0.62</c:v>
                </c:pt>
                <c:pt idx="2">
                  <c:v>0.71</c:v>
                </c:pt>
                <c:pt idx="3">
                  <c:v>0.76</c:v>
                </c:pt>
                <c:pt idx="4">
                  <c:v>0.8</c:v>
                </c:pt>
                <c:pt idx="5">
                  <c:v>0.83</c:v>
                </c:pt>
                <c:pt idx="6">
                  <c:v>0.87</c:v>
                </c:pt>
                <c:pt idx="7">
                  <c:v>0.89</c:v>
                </c:pt>
                <c:pt idx="8">
                  <c:v>0.91</c:v>
                </c:pt>
                <c:pt idx="9">
                  <c:v>0.92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7286568"/>
        <c:axId val="2107292168"/>
      </c:lineChart>
      <c:catAx>
        <c:axId val="2107286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 smtClean="0"/>
                  <a:t>Number of annotators</a:t>
                </a:r>
                <a:endParaRPr lang="en-US" sz="2000" dirty="0"/>
              </a:p>
            </c:rich>
          </c:tx>
          <c:layout/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07292168"/>
        <c:crosses val="autoZero"/>
        <c:auto val="1"/>
        <c:lblAlgn val="ctr"/>
        <c:lblOffset val="100"/>
        <c:noMultiLvlLbl val="0"/>
      </c:catAx>
      <c:valAx>
        <c:axId val="2107292168"/>
        <c:scaling>
          <c:orientation val="minMax"/>
          <c:max val="1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Generalizability</a:t>
                </a:r>
                <a:r>
                  <a:rPr lang="en-US" sz="2400" baseline="0"/>
                  <a:t> Coefficient</a:t>
                </a:r>
                <a:endParaRPr lang="en-US" sz="2400"/>
              </a:p>
            </c:rich>
          </c:tx>
          <c:layout>
            <c:manualLayout>
              <c:xMode val="edge"/>
              <c:yMode val="edge"/>
              <c:x val="0.0110998078695734"/>
              <c:y val="0.13115601893253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072865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723931899204"/>
          <c:y val="0.0673108382227845"/>
          <c:w val="0.811044389902602"/>
          <c:h val="0.747611621262024"/>
        </c:manualLayout>
      </c:layout>
      <c:lineChart>
        <c:grouping val="standard"/>
        <c:varyColors val="0"/>
        <c:ser>
          <c:idx val="0"/>
          <c:order val="0"/>
          <c:tx>
            <c:strRef>
              <c:f>GeneralizabilityCoefficient!$A$2</c:f>
              <c:strCache>
                <c:ptCount val="1"/>
                <c:pt idx="0">
                  <c:v>Experiencer</c:v>
                </c:pt>
              </c:strCache>
            </c:strRef>
          </c:tx>
          <c:val>
            <c:numRef>
              <c:f>GeneralizabilityCoefficient!$B$2:$K$2</c:f>
              <c:numCache>
                <c:formatCode>General</c:formatCode>
                <c:ptCount val="10"/>
                <c:pt idx="0">
                  <c:v>0.95</c:v>
                </c:pt>
                <c:pt idx="1">
                  <c:v>0.97</c:v>
                </c:pt>
                <c:pt idx="2">
                  <c:v>0.98</c:v>
                </c:pt>
                <c:pt idx="3">
                  <c:v>0.99</c:v>
                </c:pt>
                <c:pt idx="4">
                  <c:v>0.99</c:v>
                </c:pt>
                <c:pt idx="5">
                  <c:v>0.99</c:v>
                </c:pt>
                <c:pt idx="6">
                  <c:v>0.99</c:v>
                </c:pt>
                <c:pt idx="7">
                  <c:v>0.99</c:v>
                </c:pt>
                <c:pt idx="8">
                  <c:v>1.0</c:v>
                </c:pt>
                <c:pt idx="9">
                  <c:v>1.0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GeneralizabilityCoefficient!$A$3</c:f>
              <c:strCache>
                <c:ptCount val="1"/>
                <c:pt idx="0">
                  <c:v>Existence</c:v>
                </c:pt>
              </c:strCache>
            </c:strRef>
          </c:tx>
          <c:val>
            <c:numRef>
              <c:f>GeneralizabilityCoefficient!$B$3:$K$3</c:f>
              <c:numCache>
                <c:formatCode>General</c:formatCode>
                <c:ptCount val="10"/>
                <c:pt idx="0">
                  <c:v>0.74</c:v>
                </c:pt>
                <c:pt idx="1">
                  <c:v>0.85</c:v>
                </c:pt>
                <c:pt idx="2">
                  <c:v>0.9</c:v>
                </c:pt>
                <c:pt idx="3">
                  <c:v>0.92</c:v>
                </c:pt>
                <c:pt idx="4">
                  <c:v>0.93</c:v>
                </c:pt>
                <c:pt idx="5">
                  <c:v>0.94</c:v>
                </c:pt>
                <c:pt idx="6">
                  <c:v>0.96</c:v>
                </c:pt>
                <c:pt idx="7">
                  <c:v>0.97</c:v>
                </c:pt>
                <c:pt idx="8">
                  <c:v>0.97</c:v>
                </c:pt>
                <c:pt idx="9">
                  <c:v>0.98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GeneralizabilityCoefficient!$A$4</c:f>
              <c:strCache>
                <c:ptCount val="1"/>
                <c:pt idx="0">
                  <c:v>Certainty</c:v>
                </c:pt>
              </c:strCache>
            </c:strRef>
          </c:tx>
          <c:val>
            <c:numRef>
              <c:f>GeneralizabilityCoefficient!$B$4:$K$4</c:f>
              <c:numCache>
                <c:formatCode>General</c:formatCode>
                <c:ptCount val="10"/>
                <c:pt idx="0">
                  <c:v>0.57</c:v>
                </c:pt>
                <c:pt idx="1">
                  <c:v>0.73</c:v>
                </c:pt>
                <c:pt idx="2">
                  <c:v>0.8</c:v>
                </c:pt>
                <c:pt idx="3">
                  <c:v>0.84</c:v>
                </c:pt>
                <c:pt idx="4">
                  <c:v>0.87</c:v>
                </c:pt>
                <c:pt idx="5">
                  <c:v>0.89</c:v>
                </c:pt>
                <c:pt idx="6">
                  <c:v>0.92</c:v>
                </c:pt>
                <c:pt idx="7">
                  <c:v>0.93</c:v>
                </c:pt>
                <c:pt idx="8">
                  <c:v>0.94</c:v>
                </c:pt>
                <c:pt idx="9">
                  <c:v>0.95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GeneralizabilityCoefficient!$A$5</c:f>
              <c:strCache>
                <c:ptCount val="1"/>
                <c:pt idx="0">
                  <c:v>Mental State</c:v>
                </c:pt>
              </c:strCache>
            </c:strRef>
          </c:tx>
          <c:val>
            <c:numRef>
              <c:f>GeneralizabilityCoefficient!$B$5:$K$5</c:f>
              <c:numCache>
                <c:formatCode>General</c:formatCode>
                <c:ptCount val="10"/>
                <c:pt idx="0">
                  <c:v>0.63</c:v>
                </c:pt>
                <c:pt idx="1">
                  <c:v>0.77</c:v>
                </c:pt>
                <c:pt idx="2">
                  <c:v>0.84</c:v>
                </c:pt>
                <c:pt idx="3">
                  <c:v>0.87</c:v>
                </c:pt>
                <c:pt idx="4">
                  <c:v>0.9</c:v>
                </c:pt>
                <c:pt idx="5">
                  <c:v>0.91</c:v>
                </c:pt>
                <c:pt idx="6">
                  <c:v>0.93</c:v>
                </c:pt>
                <c:pt idx="7">
                  <c:v>0.95</c:v>
                </c:pt>
                <c:pt idx="8">
                  <c:v>0.95</c:v>
                </c:pt>
                <c:pt idx="9">
                  <c:v>0.96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GeneralizabilityCoefficient!$A$6</c:f>
              <c:strCache>
                <c:ptCount val="1"/>
                <c:pt idx="0">
                  <c:v>Generalized or Conditional</c:v>
                </c:pt>
              </c:strCache>
            </c:strRef>
          </c:tx>
          <c:val>
            <c:numRef>
              <c:f>GeneralizabilityCoefficient!$B$6:$K$6</c:f>
              <c:numCache>
                <c:formatCode>General</c:formatCode>
                <c:ptCount val="10"/>
                <c:pt idx="0">
                  <c:v>0.25</c:v>
                </c:pt>
                <c:pt idx="1">
                  <c:v>0.4</c:v>
                </c:pt>
                <c:pt idx="2">
                  <c:v>0.5</c:v>
                </c:pt>
                <c:pt idx="3">
                  <c:v>0.57</c:v>
                </c:pt>
                <c:pt idx="4">
                  <c:v>0.62</c:v>
                </c:pt>
                <c:pt idx="5">
                  <c:v>0.66</c:v>
                </c:pt>
                <c:pt idx="6">
                  <c:v>0.725</c:v>
                </c:pt>
                <c:pt idx="7">
                  <c:v>0.767</c:v>
                </c:pt>
                <c:pt idx="8">
                  <c:v>0.798</c:v>
                </c:pt>
                <c:pt idx="9">
                  <c:v>0.822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GeneralizabilityCoefficient!$A$7</c:f>
              <c:strCache>
                <c:ptCount val="1"/>
                <c:pt idx="0">
                  <c:v>Change</c:v>
                </c:pt>
              </c:strCache>
            </c:strRef>
          </c:tx>
          <c:val>
            <c:numRef>
              <c:f>GeneralizabilityCoefficient!$B$7:$K$7</c:f>
              <c:numCache>
                <c:formatCode>General</c:formatCode>
                <c:ptCount val="10"/>
                <c:pt idx="0">
                  <c:v>0.66</c:v>
                </c:pt>
                <c:pt idx="1">
                  <c:v>0.79</c:v>
                </c:pt>
                <c:pt idx="2">
                  <c:v>0.85</c:v>
                </c:pt>
                <c:pt idx="3">
                  <c:v>0.88</c:v>
                </c:pt>
                <c:pt idx="4">
                  <c:v>0.91</c:v>
                </c:pt>
                <c:pt idx="5">
                  <c:v>0.92</c:v>
                </c:pt>
                <c:pt idx="6">
                  <c:v>0.94</c:v>
                </c:pt>
                <c:pt idx="7">
                  <c:v>0.95</c:v>
                </c:pt>
                <c:pt idx="8">
                  <c:v>0.96</c:v>
                </c:pt>
                <c:pt idx="9">
                  <c:v>0.96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GeneralizabilityCoefficient!$A$8</c:f>
              <c:strCache>
                <c:ptCount val="1"/>
                <c:pt idx="0">
                  <c:v>Intermittency</c:v>
                </c:pt>
              </c:strCache>
            </c:strRef>
          </c:tx>
          <c:val>
            <c:numRef>
              <c:f>GeneralizabilityCoefficient!$B$8:$K$8</c:f>
              <c:numCache>
                <c:formatCode>General</c:formatCode>
                <c:ptCount val="10"/>
                <c:pt idx="0">
                  <c:v>0.38</c:v>
                </c:pt>
                <c:pt idx="1">
                  <c:v>0.55</c:v>
                </c:pt>
                <c:pt idx="2">
                  <c:v>0.64</c:v>
                </c:pt>
                <c:pt idx="3">
                  <c:v>0.71</c:v>
                </c:pt>
                <c:pt idx="4">
                  <c:v>0.75</c:v>
                </c:pt>
                <c:pt idx="5">
                  <c:v>0.78</c:v>
                </c:pt>
                <c:pt idx="6">
                  <c:v>0.83</c:v>
                </c:pt>
                <c:pt idx="7">
                  <c:v>0.86</c:v>
                </c:pt>
                <c:pt idx="8">
                  <c:v>0.88</c:v>
                </c:pt>
                <c:pt idx="9">
                  <c:v>0.89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GeneralizabilityCoefficient!$A$9</c:f>
              <c:strCache>
                <c:ptCount val="1"/>
                <c:pt idx="0">
                  <c:v>Relation to Current Visit</c:v>
                </c:pt>
              </c:strCache>
            </c:strRef>
          </c:tx>
          <c:val>
            <c:numRef>
              <c:f>GeneralizabilityCoefficient!$B$9:$K$9</c:f>
              <c:numCache>
                <c:formatCode>General</c:formatCode>
                <c:ptCount val="10"/>
                <c:pt idx="0">
                  <c:v>0.63</c:v>
                </c:pt>
                <c:pt idx="1">
                  <c:v>0.78</c:v>
                </c:pt>
                <c:pt idx="2">
                  <c:v>0.84</c:v>
                </c:pt>
                <c:pt idx="3">
                  <c:v>0.87</c:v>
                </c:pt>
                <c:pt idx="4">
                  <c:v>0.9</c:v>
                </c:pt>
                <c:pt idx="5">
                  <c:v>0.91</c:v>
                </c:pt>
                <c:pt idx="6">
                  <c:v>0.93</c:v>
                </c:pt>
                <c:pt idx="7">
                  <c:v>0.95</c:v>
                </c:pt>
                <c:pt idx="8">
                  <c:v>0.95</c:v>
                </c:pt>
                <c:pt idx="9">
                  <c:v>0.96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GeneralizabilityCoefficient!$A$10</c:f>
              <c:strCache>
                <c:ptCount val="1"/>
                <c:pt idx="0">
                  <c:v>Start Relative to Current Visit</c:v>
                </c:pt>
              </c:strCache>
            </c:strRef>
          </c:tx>
          <c:val>
            <c:numRef>
              <c:f>GeneralizabilityCoefficient!$B$10:$K$10</c:f>
              <c:numCache>
                <c:formatCode>General</c:formatCode>
                <c:ptCount val="10"/>
                <c:pt idx="0">
                  <c:v>0.45</c:v>
                </c:pt>
                <c:pt idx="1">
                  <c:v>0.62</c:v>
                </c:pt>
                <c:pt idx="2">
                  <c:v>0.71</c:v>
                </c:pt>
                <c:pt idx="3">
                  <c:v>0.76</c:v>
                </c:pt>
                <c:pt idx="4">
                  <c:v>0.8</c:v>
                </c:pt>
                <c:pt idx="5">
                  <c:v>0.83</c:v>
                </c:pt>
                <c:pt idx="6">
                  <c:v>0.87</c:v>
                </c:pt>
                <c:pt idx="7">
                  <c:v>0.89</c:v>
                </c:pt>
                <c:pt idx="8">
                  <c:v>0.91</c:v>
                </c:pt>
                <c:pt idx="9">
                  <c:v>0.92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7367384"/>
        <c:axId val="2107372984"/>
      </c:lineChart>
      <c:catAx>
        <c:axId val="2107367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 smtClean="0"/>
                  <a:t>Number of annotators</a:t>
                </a:r>
                <a:endParaRPr lang="en-US" sz="2000" dirty="0"/>
              </a:p>
            </c:rich>
          </c:tx>
          <c:layout/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07372984"/>
        <c:crosses val="autoZero"/>
        <c:auto val="1"/>
        <c:lblAlgn val="ctr"/>
        <c:lblOffset val="100"/>
        <c:noMultiLvlLbl val="0"/>
      </c:catAx>
      <c:valAx>
        <c:axId val="2107372984"/>
        <c:scaling>
          <c:orientation val="minMax"/>
          <c:max val="1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Generalizability</a:t>
                </a:r>
                <a:r>
                  <a:rPr lang="en-US" sz="2400" baseline="0"/>
                  <a:t> Coefficient</a:t>
                </a:r>
                <a:endParaRPr lang="en-US" sz="2400"/>
              </a:p>
            </c:rich>
          </c:tx>
          <c:layout>
            <c:manualLayout>
              <c:xMode val="edge"/>
              <c:yMode val="edge"/>
              <c:x val="0.0110998078695734"/>
              <c:y val="0.13115601893253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073673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0.15637</cdr:x>
      <cdr:y>0.28255</cdr:y>
    </cdr:from>
    <cdr:to>
      <cdr:x>1</cdr:x>
      <cdr:y>0.28255</cdr:y>
    </cdr:to>
    <cdr:cxnSp macro="">
      <cdr:nvCxnSpPr>
        <cdr:cNvPr id="2" name="Straight Connector 1"/>
        <cdr:cNvCxnSpPr/>
      </cdr:nvCxnSpPr>
      <cdr:spPr>
        <a:xfrm xmlns:a="http://schemas.openxmlformats.org/drawingml/2006/main">
          <a:off x="1408002" y="1295400"/>
          <a:ext cx="7596298" cy="0"/>
        </a:xfrm>
        <a:prstGeom xmlns:a="http://schemas.openxmlformats.org/drawingml/2006/main" prst="line">
          <a:avLst/>
        </a:prstGeom>
        <a:ln xmlns:a="http://schemas.openxmlformats.org/drawingml/2006/main" w="57150" cmpd="sng">
          <a:solidFill>
            <a:schemeClr val="accent2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0.15637</cdr:x>
      <cdr:y>0.28255</cdr:y>
    </cdr:from>
    <cdr:to>
      <cdr:x>1</cdr:x>
      <cdr:y>0.28255</cdr:y>
    </cdr:to>
    <cdr:cxnSp macro="">
      <cdr:nvCxnSpPr>
        <cdr:cNvPr id="2" name="Straight Connector 1"/>
        <cdr:cNvCxnSpPr/>
      </cdr:nvCxnSpPr>
      <cdr:spPr>
        <a:xfrm xmlns:a="http://schemas.openxmlformats.org/drawingml/2006/main">
          <a:off x="1408002" y="1295400"/>
          <a:ext cx="7596298" cy="0"/>
        </a:xfrm>
        <a:prstGeom xmlns:a="http://schemas.openxmlformats.org/drawingml/2006/main" prst="line">
          <a:avLst/>
        </a:prstGeom>
        <a:ln xmlns:a="http://schemas.openxmlformats.org/drawingml/2006/main" w="57150" cmpd="sng">
          <a:solidFill>
            <a:schemeClr val="accent2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0.15637</cdr:x>
      <cdr:y>0.28255</cdr:y>
    </cdr:from>
    <cdr:to>
      <cdr:x>1</cdr:x>
      <cdr:y>0.28255</cdr:y>
    </cdr:to>
    <cdr:cxnSp macro="">
      <cdr:nvCxnSpPr>
        <cdr:cNvPr id="2" name="Straight Connector 1"/>
        <cdr:cNvCxnSpPr/>
      </cdr:nvCxnSpPr>
      <cdr:spPr>
        <a:xfrm xmlns:a="http://schemas.openxmlformats.org/drawingml/2006/main">
          <a:off x="1408002" y="1295400"/>
          <a:ext cx="7596298" cy="0"/>
        </a:xfrm>
        <a:prstGeom xmlns:a="http://schemas.openxmlformats.org/drawingml/2006/main" prst="line">
          <a:avLst/>
        </a:prstGeom>
        <a:ln xmlns:a="http://schemas.openxmlformats.org/drawingml/2006/main" w="57150" cmpd="sng">
          <a:solidFill>
            <a:schemeClr val="accent2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0.15637</cdr:x>
      <cdr:y>0.28255</cdr:y>
    </cdr:from>
    <cdr:to>
      <cdr:x>1</cdr:x>
      <cdr:y>0.28255</cdr:y>
    </cdr:to>
    <cdr:cxnSp macro="">
      <cdr:nvCxnSpPr>
        <cdr:cNvPr id="2" name="Straight Connector 1"/>
        <cdr:cNvCxnSpPr/>
      </cdr:nvCxnSpPr>
      <cdr:spPr>
        <a:xfrm xmlns:a="http://schemas.openxmlformats.org/drawingml/2006/main">
          <a:off x="1408002" y="1295400"/>
          <a:ext cx="7596298" cy="0"/>
        </a:xfrm>
        <a:prstGeom xmlns:a="http://schemas.openxmlformats.org/drawingml/2006/main" prst="line">
          <a:avLst/>
        </a:prstGeom>
        <a:ln xmlns:a="http://schemas.openxmlformats.org/drawingml/2006/main" w="57150" cmpd="sng">
          <a:solidFill>
            <a:schemeClr val="accent2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0.15637</cdr:x>
      <cdr:y>0.28255</cdr:y>
    </cdr:from>
    <cdr:to>
      <cdr:x>1</cdr:x>
      <cdr:y>0.28255</cdr:y>
    </cdr:to>
    <cdr:cxnSp macro="">
      <cdr:nvCxnSpPr>
        <cdr:cNvPr id="2" name="Straight Connector 1"/>
        <cdr:cNvCxnSpPr/>
      </cdr:nvCxnSpPr>
      <cdr:spPr>
        <a:xfrm xmlns:a="http://schemas.openxmlformats.org/drawingml/2006/main">
          <a:off x="1408002" y="1295400"/>
          <a:ext cx="7596298" cy="0"/>
        </a:xfrm>
        <a:prstGeom xmlns:a="http://schemas.openxmlformats.org/drawingml/2006/main" prst="line">
          <a:avLst/>
        </a:prstGeom>
        <a:ln xmlns:a="http://schemas.openxmlformats.org/drawingml/2006/main" w="57150" cmpd="sng">
          <a:solidFill>
            <a:schemeClr val="accent2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24D08-8365-4FD1-BBD9-14D10FC53111}" type="datetimeFigureOut">
              <a:rPr lang="en-US" smtClean="0"/>
              <a:pPr/>
              <a:t>7/2/12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7549B-1A98-420F-8386-3CC1349CAD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24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16612-F7BF-4A5D-ABCD-C8DE11208C1C}" type="datetimeFigureOut">
              <a:rPr lang="en-US" smtClean="0"/>
              <a:pPr/>
              <a:t>7/2/12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9422D-2A24-4F07-93AC-2983AFF7F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48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9422D-2A24-4F07-93AC-2983AFF7FCD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48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9422D-2A24-4F07-93AC-2983AFF7FCD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48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9422D-2A24-4F07-93AC-2983AFF7FCD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0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9422D-2A24-4F07-93AC-2983AFF7FCD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55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9422D-2A24-4F07-93AC-2983AFF7FCD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55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Table contains some lexical cues (not all) with</a:t>
            </a:r>
            <a:r>
              <a:rPr lang="en-US" baseline="0" dirty="0" smtClean="0"/>
              <a:t> relative position to </a:t>
            </a:r>
            <a:r>
              <a:rPr lang="en-US" baseline="0" dirty="0" smtClean="0"/>
              <a:t>problem </a:t>
            </a:r>
            <a:r>
              <a:rPr lang="en-US" baseline="0" dirty="0" smtClean="0"/>
              <a:t>mention. </a:t>
            </a:r>
            <a:r>
              <a:rPr lang="en-US" dirty="0" smtClean="0"/>
              <a:t>Lexical similarities between English</a:t>
            </a:r>
            <a:r>
              <a:rPr lang="en-US" baseline="0" dirty="0" smtClean="0"/>
              <a:t> and Swedish in red. Differences in black.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9422D-2A24-4F07-93AC-2983AFF7FCD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24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9422D-2A24-4F07-93AC-2983AFF7FCD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557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9422D-2A24-4F07-93AC-2983AFF7FCD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62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9422D-2A24-4F07-93AC-2983AFF7FC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00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9422D-2A24-4F07-93AC-2983AFF7FCD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82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9422D-2A24-4F07-93AC-2983AFF7FCD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76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9422D-2A24-4F07-93AC-2983AFF7FCD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76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9422D-2A24-4F07-93AC-2983AFF7FCD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55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9422D-2A24-4F07-93AC-2983AFF7FCD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55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9422D-2A24-4F07-93AC-2983AFF7FCD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55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9422D-2A24-4F07-93AC-2983AFF7FCD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39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6EDD-3677-41B9-AE7C-FEF334174FA5}" type="datetime1">
              <a:rPr lang="en-US" smtClean="0"/>
              <a:pPr/>
              <a:t>7/2/12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Biomedical Informatics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2D61-6C5D-4205-BE85-32FA4C856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8E7-821B-4B76-A379-526C0C3B91C2}" type="datetime1">
              <a:rPr lang="en-US" smtClean="0"/>
              <a:pPr/>
              <a:t>7/2/12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Biomedical Informatics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2D61-6C5D-4205-BE85-32FA4C856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48DA-DB55-4689-9686-D36555FB9E97}" type="datetime1">
              <a:rPr lang="en-US" smtClean="0"/>
              <a:pPr/>
              <a:t>7/2/12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Biomedical Informatics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2D61-6C5D-4205-BE85-32FA4C856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A674-719F-4094-9FBC-0805D20E17E1}" type="datetime1">
              <a:rPr lang="en-US" smtClean="0"/>
              <a:pPr/>
              <a:t>7/2/12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Biomedical Informatics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2D61-6C5D-4205-BE85-32FA4C856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A6A5-F735-44F9-91DA-48AAF2B529F2}" type="datetime1">
              <a:rPr lang="en-US" smtClean="0"/>
              <a:pPr/>
              <a:t>7/2/12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Biomedical Informatics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2D61-6C5D-4205-BE85-32FA4C856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2DC6F-82AE-482B-A81A-DFE856AEBB13}" type="datetime1">
              <a:rPr lang="en-US" smtClean="0"/>
              <a:pPr/>
              <a:t>7/2/12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Biomedical Informatics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2D61-6C5D-4205-BE85-32FA4C856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3908A-E830-4209-989C-8BC795A7800A}" type="datetime1">
              <a:rPr lang="en-US" smtClean="0"/>
              <a:pPr/>
              <a:t>7/2/12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Biomedical Informatics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2D61-6C5D-4205-BE85-32FA4C856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07E4-1BE6-4F17-BBFB-B68F577491E1}" type="datetime1">
              <a:rPr lang="en-US" smtClean="0"/>
              <a:pPr/>
              <a:t>7/2/12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Biomedical Informatics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2D61-6C5D-4205-BE85-32FA4C856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5578-2501-4F4B-B08F-07B75C2E410D}" type="datetime1">
              <a:rPr lang="en-US" smtClean="0"/>
              <a:pPr/>
              <a:t>7/2/12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Biomedical Informatics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2D61-6C5D-4205-BE85-32FA4C856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D72B-D7A1-4CC6-84FE-63E6D913D1CC}" type="datetime1">
              <a:rPr lang="en-US" smtClean="0"/>
              <a:pPr/>
              <a:t>7/2/12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Biomedical Informatics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2D61-6C5D-4205-BE85-32FA4C856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D747-1A91-416A-A074-05B98A378C56}" type="datetime1">
              <a:rPr lang="en-US" smtClean="0"/>
              <a:pPr/>
              <a:t>7/2/12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Biomedical Informatics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2D61-6C5D-4205-BE85-32FA4C856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D94F7-CAAE-40EB-B666-A6A5D54762F3}" type="datetime1">
              <a:rPr lang="en-US" smtClean="0"/>
              <a:pPr/>
              <a:t>7/2/12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Department of Biomedical Informatics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62D61-6C5D-4205-BE85-32FA4C856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.jpe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8" name="Title 10"/>
          <p:cNvSpPr txBox="1">
            <a:spLocks/>
          </p:cNvSpPr>
          <p:nvPr/>
        </p:nvSpPr>
        <p:spPr>
          <a:xfrm>
            <a:off x="0" y="1295400"/>
            <a:ext cx="9144000" cy="12192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+mn-lt"/>
                <a:cs typeface="Cambria"/>
              </a:rPr>
              <a:t/>
            </a:r>
            <a:br>
              <a:rPr lang="en-US" sz="3600" b="1" dirty="0" smtClean="0">
                <a:latin typeface="+mn-lt"/>
                <a:cs typeface="Cambria"/>
              </a:rPr>
            </a:br>
            <a:r>
              <a:rPr lang="en-US" sz="3600" b="1" dirty="0">
                <a:latin typeface="+mn-lt"/>
                <a:cs typeface="Cambria"/>
              </a:rPr>
              <a:t/>
            </a:r>
            <a:br>
              <a:rPr lang="en-US" sz="3600" b="1" dirty="0">
                <a:latin typeface="+mn-lt"/>
                <a:cs typeface="Cambria"/>
              </a:rPr>
            </a:br>
            <a:r>
              <a:rPr lang="en-US" sz="3600" b="1" dirty="0" smtClean="0">
                <a:latin typeface="+mn-lt"/>
                <a:cs typeface="Cambria"/>
              </a:rPr>
              <a:t>Danielle Mowery MS</a:t>
            </a:r>
            <a:endParaRPr lang="en-US" sz="3600" b="1" dirty="0">
              <a:latin typeface="+mn-lt"/>
              <a:cs typeface="Cambri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38600"/>
            <a:ext cx="9144000" cy="381000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cs typeface="Cambria"/>
              </a:rPr>
              <a:t>Visiting PhD student| </a:t>
            </a:r>
            <a:r>
              <a:rPr lang="en-US" sz="2400" b="1" dirty="0" smtClean="0">
                <a:cs typeface="Cambria"/>
              </a:rPr>
              <a:t>University of California San Diego</a:t>
            </a:r>
          </a:p>
          <a:p>
            <a:pPr>
              <a:lnSpc>
                <a:spcPct val="70000"/>
              </a:lnSpc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cs typeface="Cambria"/>
              </a:rPr>
              <a:t>Primary Appointment PhD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cs typeface="Cambria"/>
              </a:rPr>
              <a:t>student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cs typeface="Cambria"/>
              </a:rPr>
              <a:t>| </a:t>
            </a:r>
            <a:r>
              <a:rPr lang="en-US" sz="2400" b="1" dirty="0" smtClean="0">
                <a:cs typeface="Cambria"/>
              </a:rPr>
              <a:t>University </a:t>
            </a:r>
            <a:r>
              <a:rPr lang="en-US" sz="2400" b="1" dirty="0">
                <a:cs typeface="Cambria"/>
              </a:rPr>
              <a:t>of </a:t>
            </a:r>
            <a:r>
              <a:rPr lang="en-US" sz="2400" b="1" dirty="0" smtClean="0">
                <a:cs typeface="Cambria"/>
              </a:rPr>
              <a:t>Pittsburgh</a:t>
            </a:r>
          </a:p>
          <a:p>
            <a:endParaRPr lang="en-US" sz="2400" b="1" dirty="0" smtClean="0">
              <a:solidFill>
                <a:schemeClr val="tx2">
                  <a:lumMod val="75000"/>
                </a:schemeClr>
              </a:solidFill>
              <a:cs typeface="Cambria"/>
            </a:endParaRPr>
          </a:p>
          <a:p>
            <a:pPr>
              <a:lnSpc>
                <a:spcPct val="70000"/>
              </a:lnSpc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cs typeface="Cambria"/>
              </a:rPr>
              <a:t>Biomedical Informatics</a:t>
            </a:r>
          </a:p>
          <a:p>
            <a:pPr>
              <a:lnSpc>
                <a:spcPct val="70000"/>
              </a:lnSpc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cs typeface="Cambria"/>
              </a:rPr>
              <a:t>Thesis advisor: Wendy Chapman PhD</a:t>
            </a:r>
          </a:p>
        </p:txBody>
      </p:sp>
      <p:pic>
        <p:nvPicPr>
          <p:cNvPr id="5" name="Picture 18" descr="pitt-logo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0" y="5762480"/>
            <a:ext cx="1143000" cy="1066800"/>
          </a:xfrm>
          <a:prstGeom prst="rect">
            <a:avLst/>
          </a:prstGeom>
          <a:noFill/>
        </p:spPr>
      </p:pic>
      <p:pic>
        <p:nvPicPr>
          <p:cNvPr id="6" name="Picture 5" descr="dbmi_logo_final_g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433" y="5638800"/>
            <a:ext cx="1154205" cy="1143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1447800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Review of Preliminary Thesis Work for Problem List Generation and Interlock Project  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022620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/>
          <p:cNvSpPr/>
          <p:nvPr/>
        </p:nvSpPr>
        <p:spPr>
          <a:xfrm>
            <a:off x="1066800" y="3124200"/>
            <a:ext cx="7924800" cy="1752600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066800" y="1221638"/>
            <a:ext cx="7924800" cy="1826362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Biomedical Informatics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2D61-6C5D-4205-BE85-32FA4C85688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itle 10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E</a:t>
            </a:r>
            <a:r>
              <a:rPr lang="en-US" sz="3600" b="1" dirty="0" smtClean="0"/>
              <a:t>xperiment workflow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297839"/>
            <a:ext cx="1066800" cy="154472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352100" y="2057400"/>
            <a:ext cx="83820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>
              <a:solidFill>
                <a:schemeClr val="tx1"/>
              </a:solidFill>
            </a:endParaRPr>
          </a:p>
        </p:txBody>
      </p:sp>
      <p:pic>
        <p:nvPicPr>
          <p:cNvPr id="13" name="Picture 12" descr="md00061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252839"/>
            <a:ext cx="439093" cy="1136568"/>
          </a:xfrm>
          <a:prstGeom prst="rect">
            <a:avLst/>
          </a:prstGeom>
        </p:spPr>
      </p:pic>
      <p:pic>
        <p:nvPicPr>
          <p:cNvPr id="14" name="Picture 13" descr="rbso_2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109" y="1235102"/>
            <a:ext cx="451462" cy="1209824"/>
          </a:xfrm>
          <a:prstGeom prst="rect">
            <a:avLst/>
          </a:prstGeom>
        </p:spPr>
      </p:pic>
      <p:pic>
        <p:nvPicPr>
          <p:cNvPr id="24" name="Picture 23" descr="md00061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715" y="1363876"/>
            <a:ext cx="439093" cy="1136568"/>
          </a:xfrm>
          <a:prstGeom prst="rect">
            <a:avLst/>
          </a:prstGeom>
        </p:spPr>
      </p:pic>
      <p:pic>
        <p:nvPicPr>
          <p:cNvPr id="25" name="Picture 24" descr="rbso_2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224" y="1346139"/>
            <a:ext cx="451462" cy="1209824"/>
          </a:xfrm>
          <a:prstGeom prst="rect">
            <a:avLst/>
          </a:prstGeom>
        </p:spPr>
      </p:pic>
      <p:pic>
        <p:nvPicPr>
          <p:cNvPr id="26" name="Picture 25" descr="md00061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829" y="1474913"/>
            <a:ext cx="439093" cy="1136568"/>
          </a:xfrm>
          <a:prstGeom prst="rect">
            <a:avLst/>
          </a:prstGeom>
        </p:spPr>
      </p:pic>
      <p:pic>
        <p:nvPicPr>
          <p:cNvPr id="27" name="Picture 26" descr="rbso_2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338" y="1457176"/>
            <a:ext cx="451462" cy="1209824"/>
          </a:xfrm>
          <a:prstGeom prst="rect">
            <a:avLst/>
          </a:prstGeom>
        </p:spPr>
      </p:pic>
      <p:pic>
        <p:nvPicPr>
          <p:cNvPr id="10" name="Picture 9" descr="200387787-00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946" y="1240514"/>
            <a:ext cx="443346" cy="1016845"/>
          </a:xfrm>
          <a:prstGeom prst="rect">
            <a:avLst/>
          </a:prstGeom>
        </p:spPr>
      </p:pic>
      <p:pic>
        <p:nvPicPr>
          <p:cNvPr id="11" name="Picture 10" descr="200387759-00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40514"/>
            <a:ext cx="368913" cy="1063352"/>
          </a:xfrm>
          <a:prstGeom prst="rect">
            <a:avLst/>
          </a:prstGeom>
        </p:spPr>
      </p:pic>
      <p:pic>
        <p:nvPicPr>
          <p:cNvPr id="15" name="Picture 14" descr="200387787-00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782" y="1360746"/>
            <a:ext cx="443346" cy="1016845"/>
          </a:xfrm>
          <a:prstGeom prst="rect">
            <a:avLst/>
          </a:prstGeom>
        </p:spPr>
      </p:pic>
      <p:pic>
        <p:nvPicPr>
          <p:cNvPr id="16" name="Picture 15" descr="200387759-00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436" y="1360746"/>
            <a:ext cx="368913" cy="106335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810000" y="2514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n=4 non-medical students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400800" y="249224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n=6 medical students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324600" y="16764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+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4724400" y="2971800"/>
            <a:ext cx="0" cy="53096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295400" y="2359223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Annotate?</a:t>
            </a:r>
            <a:endParaRPr lang="en-US" sz="1400" dirty="0"/>
          </a:p>
        </p:txBody>
      </p:sp>
      <p:pic>
        <p:nvPicPr>
          <p:cNvPr id="41" name="Picture 18" descr="pitt-logo-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26060" y="2133600"/>
            <a:ext cx="297536" cy="286606"/>
          </a:xfrm>
          <a:prstGeom prst="rect">
            <a:avLst/>
          </a:prstGeom>
          <a:noFill/>
        </p:spPr>
      </p:pic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994400"/>
              </p:ext>
            </p:extLst>
          </p:nvPr>
        </p:nvGraphicFramePr>
        <p:xfrm>
          <a:off x="1357180" y="2748280"/>
          <a:ext cx="833120" cy="22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</a:tblGrid>
              <a:tr h="223520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22561" y="1143000"/>
            <a:ext cx="2209800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1) Recruitment phase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0840" y="3048000"/>
            <a:ext cx="2209800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2) Training phase</a:t>
            </a:r>
            <a:endParaRPr lang="en-US" dirty="0"/>
          </a:p>
        </p:txBody>
      </p:sp>
      <p:sp>
        <p:nvSpPr>
          <p:cNvPr id="49" name="Rounded Rectangle 48"/>
          <p:cNvSpPr/>
          <p:nvPr/>
        </p:nvSpPr>
        <p:spPr>
          <a:xfrm>
            <a:off x="1066800" y="4953000"/>
            <a:ext cx="7924800" cy="1828800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0840" y="4876800"/>
            <a:ext cx="220980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3) Annotation phase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2438400" y="3352800"/>
            <a:ext cx="1600200" cy="1295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>
              <a:solidFill>
                <a:schemeClr val="tx1"/>
              </a:solidFill>
            </a:endParaRPr>
          </a:p>
        </p:txBody>
      </p:sp>
      <p:pic>
        <p:nvPicPr>
          <p:cNvPr id="52" name="Picture 51" descr="Screen Shot 2012-06-07 at 4.19.37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300" y="3826524"/>
            <a:ext cx="1371600" cy="745476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057400" y="3440668"/>
            <a:ext cx="22860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train problem schema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5410200" y="3352800"/>
            <a:ext cx="1600200" cy="1295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029200" y="3440668"/>
            <a:ext cx="22098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train annotation tool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2743200" y="1524000"/>
            <a:ext cx="19812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recruit annotators</a:t>
            </a:r>
            <a:endParaRPr lang="en-US" dirty="0"/>
          </a:p>
        </p:txBody>
      </p:sp>
      <p:sp>
        <p:nvSpPr>
          <p:cNvPr id="57" name="Folded Corner 56"/>
          <p:cNvSpPr/>
          <p:nvPr/>
        </p:nvSpPr>
        <p:spPr>
          <a:xfrm>
            <a:off x="4267200" y="5029200"/>
            <a:ext cx="1447800" cy="1447800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419600" y="5181600"/>
            <a:ext cx="381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953000" y="5181600"/>
            <a:ext cx="381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572000" y="5486400"/>
            <a:ext cx="381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105400" y="5486400"/>
            <a:ext cx="381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419600" y="5791200"/>
            <a:ext cx="381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4953000" y="5791200"/>
            <a:ext cx="381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572000" y="6096000"/>
            <a:ext cx="381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5105400" y="6096000"/>
            <a:ext cx="381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2209800" y="5297269"/>
            <a:ext cx="21336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annotate problems using schema &amp; tool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4572000" y="38100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+</a:t>
            </a:r>
            <a:endParaRPr lang="en-US" sz="2400" b="1" dirty="0"/>
          </a:p>
        </p:txBody>
      </p:sp>
      <p:sp>
        <p:nvSpPr>
          <p:cNvPr id="69" name="Isosceles Triangle 68"/>
          <p:cNvSpPr/>
          <p:nvPr/>
        </p:nvSpPr>
        <p:spPr>
          <a:xfrm rot="5400000">
            <a:off x="5715000" y="5029200"/>
            <a:ext cx="1219200" cy="1219200"/>
          </a:xfrm>
          <a:prstGeom prst="triangle">
            <a:avLst>
              <a:gd name="adj" fmla="val 4441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70" descr="skd188257sdc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953000"/>
            <a:ext cx="1703347" cy="1577714"/>
          </a:xfrm>
          <a:prstGeom prst="rect">
            <a:avLst/>
          </a:prstGeom>
        </p:spPr>
      </p:pic>
      <p:cxnSp>
        <p:nvCxnSpPr>
          <p:cNvPr id="68" name="Straight Arrow Connector 67"/>
          <p:cNvCxnSpPr/>
          <p:nvPr/>
        </p:nvCxnSpPr>
        <p:spPr>
          <a:xfrm>
            <a:off x="4724400" y="4498238"/>
            <a:ext cx="0" cy="53096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581400" y="64008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n=30 de-identified ED reports with 283 problems</a:t>
            </a:r>
            <a:endParaRPr lang="en-US" b="1" dirty="0"/>
          </a:p>
        </p:txBody>
      </p:sp>
      <p:pic>
        <p:nvPicPr>
          <p:cNvPr id="6" name="Picture 5" descr="Screen Shot 2012-06-11 at 10.18.59 A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810000"/>
            <a:ext cx="1066800" cy="76231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70" name="Picture 69" descr="Screen Shot 2012-06-11 at 10.18.59 A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029200"/>
            <a:ext cx="959729" cy="762000"/>
          </a:xfrm>
          <a:prstGeom prst="rect">
            <a:avLst/>
          </a:prstGeom>
          <a:ln w="28575" cmpd="sng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3826732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762000"/>
            <a:ext cx="83820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 smtClean="0"/>
              <a:t>1) How well </a:t>
            </a:r>
            <a:r>
              <a:rPr lang="en-US" sz="2400" b="1" dirty="0" smtClean="0"/>
              <a:t>do annotators </a:t>
            </a:r>
            <a:r>
              <a:rPr lang="en-US" sz="2400" b="1" dirty="0">
                <a:cs typeface="Arial Narrow"/>
              </a:rPr>
              <a:t>annotate contextual information about problems</a:t>
            </a:r>
            <a:r>
              <a:rPr lang="en-US" sz="2400" b="1" dirty="0" smtClean="0">
                <a:cs typeface="Arial Narrow"/>
              </a:rPr>
              <a:t>?</a:t>
            </a:r>
            <a:r>
              <a:rPr lang="en-US" sz="2400" b="1" dirty="0" smtClean="0"/>
              <a:t> </a:t>
            </a:r>
          </a:p>
          <a:p>
            <a:pPr lvl="1">
              <a:buFont typeface="Wingdings" charset="2"/>
              <a:buChar char="Ø"/>
            </a:pPr>
            <a:r>
              <a:rPr lang="en-US" sz="2000" b="1" u="sng" dirty="0" smtClean="0"/>
              <a:t>Cohen’s kappa:</a:t>
            </a:r>
            <a:r>
              <a:rPr lang="en-US" sz="2000" b="1" dirty="0" smtClean="0"/>
              <a:t> </a:t>
            </a:r>
            <a:r>
              <a:rPr lang="en-US" sz="2000" i="1" dirty="0" smtClean="0"/>
              <a:t>def. </a:t>
            </a:r>
            <a:r>
              <a:rPr lang="en-US" sz="2000" i="1" dirty="0" smtClean="0">
                <a:solidFill>
                  <a:srgbClr val="0000FF"/>
                </a:solidFill>
              </a:rPr>
              <a:t>percent agreement </a:t>
            </a:r>
            <a:r>
              <a:rPr lang="en-US" sz="2000" i="1" dirty="0" smtClean="0"/>
              <a:t>taking into account </a:t>
            </a:r>
            <a:r>
              <a:rPr lang="en-US" sz="2000" i="1" dirty="0" smtClean="0">
                <a:solidFill>
                  <a:srgbClr val="008000"/>
                </a:solidFill>
              </a:rPr>
              <a:t>chance agreement </a:t>
            </a:r>
          </a:p>
          <a:p>
            <a:pPr marL="457200" lvl="1" indent="0" algn="ctr">
              <a:buNone/>
            </a:pPr>
            <a:r>
              <a:rPr lang="en-US" sz="2000" b="1" i="1" u="sng" dirty="0" smtClean="0">
                <a:solidFill>
                  <a:srgbClr val="0000FF"/>
                </a:solidFill>
              </a:rPr>
              <a:t>A</a:t>
            </a:r>
            <a:r>
              <a:rPr lang="en-US" sz="2000" b="1" i="1" u="sng" baseline="-25000" dirty="0" smtClean="0">
                <a:solidFill>
                  <a:srgbClr val="0000FF"/>
                </a:solidFill>
              </a:rPr>
              <a:t>O</a:t>
            </a:r>
            <a:r>
              <a:rPr lang="en-US" sz="2000" b="1" i="1" u="sng" dirty="0" smtClean="0"/>
              <a:t>-</a:t>
            </a:r>
            <a:r>
              <a:rPr lang="en-US" sz="2000" b="1" i="1" u="sng" dirty="0" smtClean="0">
                <a:solidFill>
                  <a:srgbClr val="008000"/>
                </a:solidFill>
              </a:rPr>
              <a:t>A</a:t>
            </a:r>
            <a:r>
              <a:rPr lang="en-US" sz="2000" b="1" i="1" u="sng" baseline="-25000" dirty="0" smtClean="0">
                <a:solidFill>
                  <a:srgbClr val="008000"/>
                </a:solidFill>
              </a:rPr>
              <a:t>E</a:t>
            </a:r>
          </a:p>
          <a:p>
            <a:pPr marL="457200" lvl="1" indent="0" algn="ctr">
              <a:buNone/>
            </a:pPr>
            <a:r>
              <a:rPr lang="en-US" sz="2000" b="1" i="1" dirty="0" smtClean="0"/>
              <a:t>1-</a:t>
            </a:r>
            <a:r>
              <a:rPr lang="en-US" sz="2000" b="1" i="1" dirty="0" smtClean="0">
                <a:solidFill>
                  <a:srgbClr val="008000"/>
                </a:solidFill>
              </a:rPr>
              <a:t>A</a:t>
            </a:r>
            <a:r>
              <a:rPr lang="en-US" sz="2000" b="1" i="1" baseline="-25000" dirty="0" smtClean="0">
                <a:solidFill>
                  <a:srgbClr val="008000"/>
                </a:solidFill>
              </a:rPr>
              <a:t>E</a:t>
            </a:r>
          </a:p>
          <a:p>
            <a:pPr marL="57150" indent="0">
              <a:buNone/>
            </a:pPr>
            <a:endParaRPr lang="en-US" sz="2400" b="1" u="sng" dirty="0" smtClean="0"/>
          </a:p>
          <a:p>
            <a:pPr marL="57150" indent="0">
              <a:buNone/>
            </a:pPr>
            <a:r>
              <a:rPr lang="en-US" sz="2400" b="1" u="sng" dirty="0" smtClean="0"/>
              <a:t>2) How many </a:t>
            </a:r>
            <a:r>
              <a:rPr lang="en-US" sz="2400" b="1" dirty="0" smtClean="0"/>
              <a:t>annotators do we need to reliably annotate contextual information about problems?</a:t>
            </a:r>
            <a:endParaRPr lang="en-US" sz="2400" dirty="0" smtClean="0"/>
          </a:p>
          <a:p>
            <a:pPr lvl="1">
              <a:buFont typeface="Wingdings" charset="2"/>
              <a:buChar char="Ø"/>
            </a:pPr>
            <a:r>
              <a:rPr lang="en-US" sz="2000" b="1" u="sng" dirty="0" smtClean="0"/>
              <a:t>Generalizability coefficient</a:t>
            </a:r>
            <a:r>
              <a:rPr lang="en-US" sz="2000" b="1" dirty="0" smtClean="0"/>
              <a:t>: </a:t>
            </a:r>
            <a:r>
              <a:rPr lang="en-US" sz="2000" i="1" dirty="0"/>
              <a:t>def. </a:t>
            </a:r>
            <a:r>
              <a:rPr lang="en-US" sz="2000" i="1" dirty="0" smtClean="0"/>
              <a:t>inference based on the computed </a:t>
            </a:r>
            <a:r>
              <a:rPr lang="en-US" sz="2000" i="1" dirty="0">
                <a:solidFill>
                  <a:srgbClr val="0000FF"/>
                </a:solidFill>
              </a:rPr>
              <a:t>between-subject </a:t>
            </a:r>
            <a:r>
              <a:rPr lang="en-US" sz="2000" i="1" dirty="0" smtClean="0">
                <a:solidFill>
                  <a:srgbClr val="0000FF"/>
                </a:solidFill>
              </a:rPr>
              <a:t>variance used to predict the number of annotators needed</a:t>
            </a:r>
            <a:r>
              <a:rPr lang="en-US" sz="2000" i="1" dirty="0" smtClean="0"/>
              <a:t> to reliably annotate an observation.</a:t>
            </a:r>
            <a:endParaRPr lang="en-US" sz="2000" i="1" dirty="0"/>
          </a:p>
        </p:txBody>
      </p:sp>
      <p:sp>
        <p:nvSpPr>
          <p:cNvPr id="6" name="Title 10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Annotation </a:t>
            </a:r>
            <a:r>
              <a:rPr lang="en-US" sz="3200" b="1" dirty="0" smtClean="0"/>
              <a:t>performance metrics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56388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Kappa and coefficient threshold = 0.7</a:t>
            </a:r>
            <a:endParaRPr lang="en-US" sz="2400" b="1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Department of Biomedical Informatics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482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3270253"/>
              </p:ext>
            </p:extLst>
          </p:nvPr>
        </p:nvGraphicFramePr>
        <p:xfrm>
          <a:off x="0" y="1295400"/>
          <a:ext cx="9144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Biomedical Informatics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2D61-6C5D-4205-BE85-32FA4C85688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itle 10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u="sng" dirty="0" smtClean="0">
                <a:cs typeface="Arial Narrow"/>
              </a:rPr>
              <a:t>How well</a:t>
            </a:r>
            <a:r>
              <a:rPr lang="en-US" sz="3200" b="1" dirty="0" smtClean="0">
                <a:cs typeface="Arial Narrow"/>
              </a:rPr>
              <a:t> did annotators annotate contextual information about problems?</a:t>
            </a:r>
            <a:endParaRPr lang="en-US" sz="3200" dirty="0">
              <a:cs typeface="Arial Narrow"/>
            </a:endParaRPr>
          </a:p>
        </p:txBody>
      </p:sp>
      <p:sp>
        <p:nvSpPr>
          <p:cNvPr id="6" name="Slide Number Placeholder 7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E62D61-6C5D-4205-BE85-32FA4C85688D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990600" y="2590800"/>
            <a:ext cx="8153400" cy="0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019800" y="63362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66FF"/>
              </a:buClr>
              <a:buSzPct val="100000"/>
              <a:buFont typeface="Wingdings" charset="2"/>
              <a:buChar char=""/>
            </a:pPr>
            <a:r>
              <a:rPr lang="en-US" b="1" dirty="0" smtClean="0"/>
              <a:t>Average IAA with Range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76844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8499331"/>
              </p:ext>
            </p:extLst>
          </p:nvPr>
        </p:nvGraphicFramePr>
        <p:xfrm>
          <a:off x="0" y="1295400"/>
          <a:ext cx="9144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Biomedical Informatics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2D61-6C5D-4205-BE85-32FA4C85688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itle 10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u="sng" dirty="0" smtClean="0">
                <a:cs typeface="Arial Narrow"/>
              </a:rPr>
              <a:t>How well</a:t>
            </a:r>
            <a:r>
              <a:rPr lang="en-US" sz="3200" b="1" dirty="0" smtClean="0">
                <a:cs typeface="Arial Narrow"/>
              </a:rPr>
              <a:t> did annotators annotate contextual information about problems?</a:t>
            </a:r>
            <a:endParaRPr lang="en-US" sz="3200" dirty="0">
              <a:cs typeface="Arial Narrow"/>
            </a:endParaRPr>
          </a:p>
        </p:txBody>
      </p:sp>
      <p:sp>
        <p:nvSpPr>
          <p:cNvPr id="6" name="Slide Number Placeholder 7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E62D61-6C5D-4205-BE85-32FA4C85688D}" type="slidenum">
              <a:rPr lang="en-US" smtClean="0"/>
              <a:pPr/>
              <a:t>13</a:t>
            </a:fld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990600" y="2590800"/>
            <a:ext cx="8153400" cy="0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16200000">
            <a:off x="-304801" y="2743199"/>
            <a:ext cx="4419603" cy="182880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19800" y="63362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66FF"/>
              </a:buClr>
              <a:buSzPct val="100000"/>
              <a:buFont typeface="Wingdings" charset="2"/>
              <a:buChar char=""/>
            </a:pPr>
            <a:r>
              <a:rPr lang="en-US" b="1" dirty="0" smtClean="0"/>
              <a:t>Average IAA with Range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90407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0783573"/>
              </p:ext>
            </p:extLst>
          </p:nvPr>
        </p:nvGraphicFramePr>
        <p:xfrm>
          <a:off x="0" y="1295400"/>
          <a:ext cx="9144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Biomedical Informatics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2D61-6C5D-4205-BE85-32FA4C85688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itle 10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u="sng" dirty="0" smtClean="0">
                <a:cs typeface="Arial Narrow"/>
              </a:rPr>
              <a:t>How well</a:t>
            </a:r>
            <a:r>
              <a:rPr lang="en-US" sz="3200" b="1" dirty="0" smtClean="0">
                <a:cs typeface="Arial Narrow"/>
              </a:rPr>
              <a:t> did annotators annotate contextual information about problems?</a:t>
            </a:r>
            <a:endParaRPr lang="en-US" sz="3200" dirty="0">
              <a:cs typeface="Arial Narrow"/>
            </a:endParaRPr>
          </a:p>
        </p:txBody>
      </p:sp>
      <p:sp>
        <p:nvSpPr>
          <p:cNvPr id="6" name="Slide Number Placeholder 7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E62D61-6C5D-4205-BE85-32FA4C85688D}" type="slidenum">
              <a:rPr lang="en-US" smtClean="0"/>
              <a:pPr/>
              <a:t>14</a:t>
            </a:fld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990600" y="2590800"/>
            <a:ext cx="8153400" cy="0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90597" y="1447800"/>
            <a:ext cx="8001003" cy="114300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19800" y="63362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66FF"/>
              </a:buClr>
              <a:buSzPct val="100000"/>
              <a:buFont typeface="Wingdings" charset="2"/>
              <a:buChar char=""/>
            </a:pPr>
            <a:r>
              <a:rPr lang="en-US" b="1" dirty="0" smtClean="0"/>
              <a:t>Average IAA with Range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76844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Biomedical Informatics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2D61-6C5D-4205-BE85-32FA4C85688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itle 10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u="sng" dirty="0" smtClean="0"/>
              <a:t>How many </a:t>
            </a:r>
            <a:r>
              <a:rPr lang="en-US" sz="3200" b="1" dirty="0" smtClean="0"/>
              <a:t>annotators do we need to reliably annotate contextual information about problems?</a:t>
            </a:r>
            <a:endParaRPr lang="en-US" sz="32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4273177"/>
              </p:ext>
            </p:extLst>
          </p:nvPr>
        </p:nvGraphicFramePr>
        <p:xfrm>
          <a:off x="116010" y="1143000"/>
          <a:ext cx="9004300" cy="458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9305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2D61-6C5D-4205-BE85-32FA4C85688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itle 10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u="sng" dirty="0" smtClean="0"/>
              <a:t>How many </a:t>
            </a:r>
            <a:r>
              <a:rPr lang="en-US" sz="3200" b="1" dirty="0" smtClean="0"/>
              <a:t>annotators do we need to reliably annotate contextual information about problems?</a:t>
            </a:r>
            <a:endParaRPr lang="en-US" sz="32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4695194"/>
              </p:ext>
            </p:extLst>
          </p:nvPr>
        </p:nvGraphicFramePr>
        <p:xfrm>
          <a:off x="112806" y="1143000"/>
          <a:ext cx="9004300" cy="458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 rot="16200000">
            <a:off x="1371600" y="1600200"/>
            <a:ext cx="1066801" cy="76200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14400" y="5657671"/>
            <a:ext cx="1283024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i="1" dirty="0" smtClean="0">
                <a:solidFill>
                  <a:srgbClr val="0000FF"/>
                </a:solidFill>
              </a:rPr>
              <a:t>experiencer</a:t>
            </a:r>
            <a:endParaRPr lang="en-US" dirty="0" smtClean="0">
              <a:solidFill>
                <a:srgbClr val="0000FF"/>
              </a:solidFill>
            </a:endParaRP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i="1" dirty="0" smtClean="0">
                <a:solidFill>
                  <a:srgbClr val="0000FF"/>
                </a:solidFill>
              </a:rPr>
              <a:t>existence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Department of Biomedical Informatics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94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2D61-6C5D-4205-BE85-32FA4C85688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itle 10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u="sng" dirty="0" smtClean="0"/>
              <a:t>How many </a:t>
            </a:r>
            <a:r>
              <a:rPr lang="en-US" sz="3200" b="1" dirty="0" smtClean="0"/>
              <a:t>annotators do we need to reliably annotate contextual information about problems?</a:t>
            </a:r>
            <a:endParaRPr lang="en-US" sz="32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1880315"/>
              </p:ext>
            </p:extLst>
          </p:nvPr>
        </p:nvGraphicFramePr>
        <p:xfrm>
          <a:off x="112806" y="1143000"/>
          <a:ext cx="9004300" cy="458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 rot="16200000">
            <a:off x="2057399" y="1600200"/>
            <a:ext cx="1066801" cy="76200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14400" y="5657671"/>
            <a:ext cx="1283024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i="1" dirty="0" smtClean="0">
                <a:solidFill>
                  <a:srgbClr val="0000FF"/>
                </a:solidFill>
              </a:rPr>
              <a:t>experiencer</a:t>
            </a:r>
            <a:endParaRPr lang="en-US" dirty="0" smtClean="0">
              <a:solidFill>
                <a:srgbClr val="0000FF"/>
              </a:solidFill>
            </a:endParaRP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i="1" dirty="0" smtClean="0">
                <a:solidFill>
                  <a:srgbClr val="0000FF"/>
                </a:solidFill>
              </a:rPr>
              <a:t>existence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9800" y="5657671"/>
            <a:ext cx="2362200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certainty</a:t>
            </a:r>
          </a:p>
          <a:p>
            <a:r>
              <a:rPr lang="en-US" i="1" dirty="0" smtClean="0">
                <a:solidFill>
                  <a:srgbClr val="0000FF"/>
                </a:solidFill>
              </a:rPr>
              <a:t>mental state</a:t>
            </a:r>
          </a:p>
          <a:p>
            <a:r>
              <a:rPr lang="en-US" i="1" dirty="0" smtClean="0">
                <a:solidFill>
                  <a:srgbClr val="0000FF"/>
                </a:solidFill>
              </a:rPr>
              <a:t>relation to current visit </a:t>
            </a:r>
            <a:r>
              <a:rPr lang="en-US" i="1" dirty="0">
                <a:solidFill>
                  <a:srgbClr val="0000FF"/>
                </a:solidFill>
              </a:rPr>
              <a:t>change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518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2D61-6C5D-4205-BE85-32FA4C85688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itle 10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u="sng" dirty="0" smtClean="0"/>
              <a:t>How many </a:t>
            </a:r>
            <a:r>
              <a:rPr lang="en-US" sz="3200" b="1" dirty="0" smtClean="0"/>
              <a:t>annotators do we need to reliably annotate contextual information about problems?</a:t>
            </a:r>
            <a:endParaRPr lang="en-US" sz="32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71546"/>
              </p:ext>
            </p:extLst>
          </p:nvPr>
        </p:nvGraphicFramePr>
        <p:xfrm>
          <a:off x="112806" y="1143000"/>
          <a:ext cx="9004300" cy="458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 rot="16200000">
            <a:off x="3581399" y="1600200"/>
            <a:ext cx="1066801" cy="76200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14400" y="5657671"/>
            <a:ext cx="1283024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i="1" dirty="0" smtClean="0">
                <a:solidFill>
                  <a:srgbClr val="0000FF"/>
                </a:solidFill>
              </a:rPr>
              <a:t>experiencer</a:t>
            </a:r>
            <a:endParaRPr lang="en-US" dirty="0" smtClean="0">
              <a:solidFill>
                <a:srgbClr val="0000FF"/>
              </a:solidFill>
            </a:endParaRP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i="1" dirty="0" smtClean="0">
                <a:solidFill>
                  <a:srgbClr val="0000FF"/>
                </a:solidFill>
              </a:rPr>
              <a:t>existence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9800" y="5657671"/>
            <a:ext cx="2362200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certainty</a:t>
            </a:r>
          </a:p>
          <a:p>
            <a:r>
              <a:rPr lang="en-US" i="1" dirty="0" smtClean="0">
                <a:solidFill>
                  <a:srgbClr val="0000FF"/>
                </a:solidFill>
              </a:rPr>
              <a:t>mental state</a:t>
            </a:r>
          </a:p>
          <a:p>
            <a:r>
              <a:rPr lang="en-US" i="1" dirty="0" smtClean="0">
                <a:solidFill>
                  <a:srgbClr val="0000FF"/>
                </a:solidFill>
              </a:rPr>
              <a:t>relation to current visit </a:t>
            </a:r>
            <a:r>
              <a:rPr lang="en-US" i="1" dirty="0">
                <a:solidFill>
                  <a:srgbClr val="0000FF"/>
                </a:solidFill>
              </a:rPr>
              <a:t>change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2969" y="5657671"/>
            <a:ext cx="1454244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intermittency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518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2D61-6C5D-4205-BE85-32FA4C85688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itle 10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u="sng" dirty="0" smtClean="0"/>
              <a:t>How many </a:t>
            </a:r>
            <a:r>
              <a:rPr lang="en-US" sz="3200" b="1" dirty="0" smtClean="0"/>
              <a:t>annotators do we need to reliably annotate contextual information about problems?</a:t>
            </a:r>
            <a:endParaRPr lang="en-US" sz="32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4863687"/>
              </p:ext>
            </p:extLst>
          </p:nvPr>
        </p:nvGraphicFramePr>
        <p:xfrm>
          <a:off x="112806" y="1143000"/>
          <a:ext cx="9004300" cy="458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 rot="16200000">
            <a:off x="6476999" y="1600200"/>
            <a:ext cx="1066801" cy="76200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14400" y="5657671"/>
            <a:ext cx="1283024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i="1" dirty="0" smtClean="0">
                <a:solidFill>
                  <a:srgbClr val="0000FF"/>
                </a:solidFill>
              </a:rPr>
              <a:t>experiencer</a:t>
            </a:r>
            <a:endParaRPr lang="en-US" dirty="0" smtClean="0">
              <a:solidFill>
                <a:srgbClr val="0000FF"/>
              </a:solidFill>
            </a:endParaRP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i="1" dirty="0" smtClean="0">
                <a:solidFill>
                  <a:srgbClr val="0000FF"/>
                </a:solidFill>
              </a:rPr>
              <a:t>existence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9800" y="5657671"/>
            <a:ext cx="2362200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certainty</a:t>
            </a:r>
          </a:p>
          <a:p>
            <a:r>
              <a:rPr lang="en-US" i="1" dirty="0" smtClean="0">
                <a:solidFill>
                  <a:srgbClr val="0000FF"/>
                </a:solidFill>
              </a:rPr>
              <a:t>mental state</a:t>
            </a:r>
          </a:p>
          <a:p>
            <a:r>
              <a:rPr lang="en-US" i="1" dirty="0" smtClean="0">
                <a:solidFill>
                  <a:srgbClr val="0000FF"/>
                </a:solidFill>
              </a:rPr>
              <a:t>relation to current visit </a:t>
            </a:r>
            <a:r>
              <a:rPr lang="en-US" i="1" dirty="0">
                <a:solidFill>
                  <a:srgbClr val="0000FF"/>
                </a:solidFill>
              </a:rPr>
              <a:t>change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2969" y="5657671"/>
            <a:ext cx="1454244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intermittency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56800" y="5638800"/>
            <a:ext cx="262520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generalized or conditional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234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762000"/>
            <a:ext cx="76200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Dr. Lawrence Weed:</a:t>
            </a:r>
          </a:p>
          <a:p>
            <a:pPr lvl="1">
              <a:buFont typeface="Wingdings" charset="2"/>
              <a:buChar char="Ø"/>
            </a:pPr>
            <a:r>
              <a:rPr lang="en-US" sz="2000" b="1" u="sng" dirty="0" smtClean="0"/>
              <a:t>Problem-oriented medical record:</a:t>
            </a:r>
            <a:r>
              <a:rPr lang="en-US" sz="2000" b="1" dirty="0" smtClean="0"/>
              <a:t> </a:t>
            </a:r>
            <a:r>
              <a:rPr lang="en-US" sz="2000" i="1" dirty="0" smtClean="0"/>
              <a:t>def. </a:t>
            </a:r>
            <a:r>
              <a:rPr lang="en-US" sz="2000" i="1" dirty="0" smtClean="0">
                <a:solidFill>
                  <a:srgbClr val="0000FF"/>
                </a:solidFill>
              </a:rPr>
              <a:t>confirmed diagnoses </a:t>
            </a:r>
            <a:r>
              <a:rPr lang="en-US" sz="2000" i="1" dirty="0" smtClean="0"/>
              <a:t>and </a:t>
            </a:r>
            <a:r>
              <a:rPr lang="en-US" sz="2000" i="1" dirty="0" smtClean="0">
                <a:solidFill>
                  <a:srgbClr val="0000FF"/>
                </a:solidFill>
              </a:rPr>
              <a:t>unexplained problems </a:t>
            </a:r>
            <a:r>
              <a:rPr lang="en-US" sz="2000" i="1" dirty="0" smtClean="0"/>
              <a:t>with all relevant information for medical decision making. </a:t>
            </a:r>
            <a:endParaRPr lang="en-US" sz="2000" i="1" dirty="0"/>
          </a:p>
          <a:p>
            <a:pPr marL="0" indent="0">
              <a:buNone/>
            </a:pPr>
            <a:r>
              <a:rPr lang="en-US" sz="2000" b="1" dirty="0" smtClean="0"/>
              <a:t>Center for Medicare &amp; Medicaid Services: </a:t>
            </a:r>
          </a:p>
          <a:p>
            <a:pPr lvl="1">
              <a:buFont typeface="Wingdings" charset="2"/>
              <a:buChar char="Ø"/>
            </a:pPr>
            <a:r>
              <a:rPr lang="en-US" sz="2000" b="1" u="sng" dirty="0" smtClean="0"/>
              <a:t>Meaningful Use Stage 1 Core Objective: </a:t>
            </a:r>
            <a:r>
              <a:rPr lang="en-US" sz="2000" i="1" dirty="0" smtClean="0"/>
              <a:t>def. </a:t>
            </a:r>
            <a:r>
              <a:rPr lang="en-US" sz="2000" i="1" dirty="0">
                <a:solidFill>
                  <a:srgbClr val="0000FF"/>
                </a:solidFill>
              </a:rPr>
              <a:t>current and active </a:t>
            </a:r>
            <a:r>
              <a:rPr lang="en-US" sz="2000" i="1" dirty="0" smtClean="0">
                <a:solidFill>
                  <a:srgbClr val="0000FF"/>
                </a:solidFill>
              </a:rPr>
              <a:t>diagnoses</a:t>
            </a:r>
            <a:r>
              <a:rPr lang="en-US" sz="2000" i="1" dirty="0" smtClean="0"/>
              <a:t>…or </a:t>
            </a:r>
            <a:r>
              <a:rPr lang="en-US" sz="2000" i="1" dirty="0" smtClean="0">
                <a:solidFill>
                  <a:srgbClr val="0000FF"/>
                </a:solidFill>
              </a:rPr>
              <a:t>an </a:t>
            </a:r>
            <a:r>
              <a:rPr lang="en-US" sz="2000" i="1" dirty="0">
                <a:solidFill>
                  <a:srgbClr val="0000FF"/>
                </a:solidFill>
              </a:rPr>
              <a:t>indication that no problems are known </a:t>
            </a:r>
            <a:r>
              <a:rPr lang="en-US" sz="2000" i="1" dirty="0"/>
              <a:t>for the </a:t>
            </a:r>
            <a:r>
              <a:rPr lang="en-US" sz="2000" i="1" dirty="0" smtClean="0"/>
              <a:t>patient..</a:t>
            </a:r>
            <a:endParaRPr lang="en-US" sz="2000" i="1" dirty="0"/>
          </a:p>
          <a:p>
            <a:pPr marL="0" indent="0">
              <a:buNone/>
            </a:pPr>
            <a:r>
              <a:rPr lang="en-US" sz="2000" b="1" dirty="0"/>
              <a:t>Joint Commission: </a:t>
            </a:r>
          </a:p>
          <a:p>
            <a:pPr lvl="1">
              <a:buFont typeface="Wingdings" charset="2"/>
              <a:buChar char="Ø"/>
            </a:pPr>
            <a:r>
              <a:rPr lang="en-US" sz="2000" b="1" u="sng" dirty="0"/>
              <a:t>Elements of Performance for IM.6.40: </a:t>
            </a:r>
            <a:r>
              <a:rPr lang="en-US" sz="2000" i="1" dirty="0"/>
              <a:t>def. </a:t>
            </a:r>
            <a:r>
              <a:rPr lang="en-US" sz="2000" i="1" dirty="0">
                <a:solidFill>
                  <a:srgbClr val="0000FF"/>
                </a:solidFill>
              </a:rPr>
              <a:t>significant diagnoses</a:t>
            </a:r>
            <a:r>
              <a:rPr lang="en-US" sz="2000" i="1" dirty="0"/>
              <a:t>, </a:t>
            </a:r>
            <a:r>
              <a:rPr lang="en-US" sz="2000" i="1" dirty="0">
                <a:solidFill>
                  <a:srgbClr val="0000FF"/>
                </a:solidFill>
              </a:rPr>
              <a:t>drug allergies</a:t>
            </a:r>
            <a:r>
              <a:rPr lang="en-US" sz="2000" i="1" dirty="0"/>
              <a:t>, </a:t>
            </a:r>
            <a:r>
              <a:rPr lang="en-US" sz="2000" i="1" dirty="0" smtClean="0">
                <a:solidFill>
                  <a:srgbClr val="0000FF"/>
                </a:solidFill>
              </a:rPr>
              <a:t>procedures</a:t>
            </a:r>
            <a:r>
              <a:rPr lang="en-US" sz="2000" i="1" dirty="0"/>
              <a:t>, </a:t>
            </a:r>
            <a:r>
              <a:rPr lang="en-US" sz="2000" i="1" dirty="0" smtClean="0"/>
              <a:t>and </a:t>
            </a:r>
            <a:r>
              <a:rPr lang="en-US" sz="2000" i="1" dirty="0">
                <a:solidFill>
                  <a:srgbClr val="0000FF"/>
                </a:solidFill>
              </a:rPr>
              <a:t>medications</a:t>
            </a:r>
            <a:r>
              <a:rPr lang="en-US" sz="2000" i="1" dirty="0"/>
              <a:t>.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HL7:</a:t>
            </a:r>
          </a:p>
          <a:p>
            <a:pPr lvl="1">
              <a:buFont typeface="Wingdings" charset="2"/>
              <a:buChar char="Ø"/>
            </a:pPr>
            <a:r>
              <a:rPr lang="en-US" sz="2000" b="1" u="sng" dirty="0"/>
              <a:t>Function PH.2.5.1 (Manage Problem Lists</a:t>
            </a:r>
            <a:r>
              <a:rPr lang="en-US" sz="2000" b="1" dirty="0"/>
              <a:t>): </a:t>
            </a:r>
            <a:r>
              <a:rPr lang="en-US" sz="2000" i="1" dirty="0"/>
              <a:t>def. </a:t>
            </a:r>
            <a:r>
              <a:rPr lang="en-US" sz="2000" i="1" dirty="0">
                <a:solidFill>
                  <a:srgbClr val="0000FF"/>
                </a:solidFill>
              </a:rPr>
              <a:t>chronic conditions</a:t>
            </a:r>
            <a:r>
              <a:rPr lang="en-US" sz="2000" i="1" dirty="0"/>
              <a:t>, </a:t>
            </a:r>
            <a:r>
              <a:rPr lang="en-US" sz="2000" i="1" dirty="0">
                <a:solidFill>
                  <a:srgbClr val="0000FF"/>
                </a:solidFill>
              </a:rPr>
              <a:t>diagnoses</a:t>
            </a:r>
            <a:r>
              <a:rPr lang="en-US" sz="2000" i="1" dirty="0"/>
              <a:t>, </a:t>
            </a:r>
            <a:r>
              <a:rPr lang="en-US" sz="2000" i="1" dirty="0">
                <a:solidFill>
                  <a:srgbClr val="0000FF"/>
                </a:solidFill>
              </a:rPr>
              <a:t>allergies</a:t>
            </a:r>
            <a:r>
              <a:rPr lang="en-US" sz="2000" i="1" dirty="0"/>
              <a:t>, or </a:t>
            </a:r>
            <a:r>
              <a:rPr lang="en-US" sz="2000" i="1" dirty="0">
                <a:solidFill>
                  <a:srgbClr val="0000FF"/>
                </a:solidFill>
              </a:rPr>
              <a:t>symptoms</a:t>
            </a:r>
            <a:r>
              <a:rPr lang="en-US" sz="2000" i="1" dirty="0"/>
              <a:t>, both past and present, as well as functional </a:t>
            </a:r>
            <a:r>
              <a:rPr lang="en-US" sz="2000" i="1" dirty="0" smtClean="0"/>
              <a:t>status, </a:t>
            </a:r>
            <a:r>
              <a:rPr lang="en-US" sz="2000" i="1" dirty="0"/>
              <a:t>including </a:t>
            </a:r>
            <a:r>
              <a:rPr lang="en-US" sz="2000" i="1" dirty="0">
                <a:solidFill>
                  <a:srgbClr val="0000FF"/>
                </a:solidFill>
              </a:rPr>
              <a:t>date of onset</a:t>
            </a:r>
            <a:r>
              <a:rPr lang="en-US" sz="2000" i="1" dirty="0"/>
              <a:t>, </a:t>
            </a:r>
            <a:r>
              <a:rPr lang="en-US" sz="2000" i="1" dirty="0" smtClean="0">
                <a:solidFill>
                  <a:srgbClr val="0000FF"/>
                </a:solidFill>
              </a:rPr>
              <a:t>changes</a:t>
            </a:r>
            <a:r>
              <a:rPr lang="en-US" sz="2000" i="1" dirty="0" smtClean="0"/>
              <a:t>, and </a:t>
            </a:r>
            <a:r>
              <a:rPr lang="en-US" sz="2000" i="1" dirty="0">
                <a:solidFill>
                  <a:srgbClr val="0000FF"/>
                </a:solidFill>
              </a:rPr>
              <a:t>resolution</a:t>
            </a:r>
            <a:r>
              <a:rPr lang="en-US" sz="2000" i="1" dirty="0"/>
              <a:t>…entire problem history for any </a:t>
            </a:r>
            <a:r>
              <a:rPr lang="en-US" sz="2000" i="1" dirty="0" smtClean="0"/>
              <a:t>problem</a:t>
            </a:r>
            <a:endParaRPr lang="en-US" sz="2000" i="1" dirty="0"/>
          </a:p>
        </p:txBody>
      </p:sp>
      <p:sp>
        <p:nvSpPr>
          <p:cNvPr id="6" name="Title 10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b="1" dirty="0" smtClean="0"/>
              <a:t>What is a problem list?</a:t>
            </a:r>
            <a:endParaRPr lang="en-US" sz="3400" dirty="0"/>
          </a:p>
        </p:txBody>
      </p:sp>
      <p:sp>
        <p:nvSpPr>
          <p:cNvPr id="3" name="Down Arrow 2"/>
          <p:cNvSpPr/>
          <p:nvPr/>
        </p:nvSpPr>
        <p:spPr>
          <a:xfrm>
            <a:off x="8077200" y="990600"/>
            <a:ext cx="762000" cy="5257800"/>
          </a:xfrm>
          <a:prstGeom prst="downArrow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4800" y="762000"/>
            <a:ext cx="1066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Simple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24800" y="6248400"/>
            <a:ext cx="1066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Complex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Department of Biomedical Informatics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0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0000"/>
                </a:solidFill>
              </a:rPr>
              <a:t>Lessons learnt from our study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31" name="Footer Placeholder 6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Department of Biomedical Informatics</a:t>
            </a:r>
            <a:endParaRPr lang="en-US"/>
          </a:p>
        </p:txBody>
      </p:sp>
      <p:sp>
        <p:nvSpPr>
          <p:cNvPr id="45" name="Content Placeholder 3"/>
          <p:cNvSpPr>
            <a:spLocks noGrp="1"/>
          </p:cNvSpPr>
          <p:nvPr>
            <p:ph idx="1"/>
          </p:nvPr>
        </p:nvSpPr>
        <p:spPr>
          <a:xfrm>
            <a:off x="152400" y="1447800"/>
            <a:ext cx="8305800" cy="5410200"/>
          </a:xfrm>
        </p:spPr>
        <p:txBody>
          <a:bodyPr>
            <a:noAutofit/>
          </a:bodyPr>
          <a:lstStyle/>
          <a:p>
            <a:pPr lvl="1">
              <a:buFont typeface="Wingdings" charset="2"/>
              <a:buChar char="Ø"/>
            </a:pPr>
            <a:r>
              <a:rPr lang="en-US" sz="2400" b="1" dirty="0" smtClean="0"/>
              <a:t>Well understood and studied problem attributes like </a:t>
            </a:r>
            <a:r>
              <a:rPr lang="en-US" sz="2400" b="1" dirty="0" smtClean="0">
                <a:solidFill>
                  <a:srgbClr val="0000FF"/>
                </a:solidFill>
              </a:rPr>
              <a:t>experiencer</a:t>
            </a:r>
            <a:r>
              <a:rPr lang="en-US" sz="2400" b="1" dirty="0" smtClean="0"/>
              <a:t> and </a:t>
            </a:r>
            <a:r>
              <a:rPr lang="en-US" sz="2400" b="1" dirty="0" smtClean="0">
                <a:solidFill>
                  <a:srgbClr val="0000FF"/>
                </a:solidFill>
              </a:rPr>
              <a:t>existence</a:t>
            </a:r>
            <a:r>
              <a:rPr lang="en-US" sz="2400" b="1" dirty="0" smtClean="0"/>
              <a:t> can be annotated accurately and reliably </a:t>
            </a:r>
          </a:p>
          <a:p>
            <a:pPr marL="457200" lvl="1" indent="0">
              <a:buNone/>
            </a:pPr>
            <a:endParaRPr lang="en-US" sz="2400" b="1" dirty="0" smtClean="0"/>
          </a:p>
          <a:p>
            <a:pPr lvl="1">
              <a:buFont typeface="Wingdings" charset="2"/>
              <a:buChar char="Ø"/>
            </a:pPr>
            <a:r>
              <a:rPr lang="en-US" sz="2400" b="1" dirty="0"/>
              <a:t>O</a:t>
            </a:r>
            <a:r>
              <a:rPr lang="en-US" sz="2400" b="1" dirty="0" smtClean="0"/>
              <a:t>ther attributes like </a:t>
            </a:r>
            <a:r>
              <a:rPr lang="en-US" sz="2400" b="1" dirty="0" smtClean="0">
                <a:solidFill>
                  <a:srgbClr val="0000FF"/>
                </a:solidFill>
              </a:rPr>
              <a:t>certainty</a:t>
            </a:r>
            <a:r>
              <a:rPr lang="en-US" sz="2400" b="1" dirty="0" smtClean="0"/>
              <a:t> and </a:t>
            </a:r>
            <a:r>
              <a:rPr lang="en-US" sz="2400" b="1" dirty="0" smtClean="0">
                <a:solidFill>
                  <a:srgbClr val="0000FF"/>
                </a:solidFill>
              </a:rPr>
              <a:t>temporality</a:t>
            </a:r>
            <a:r>
              <a:rPr lang="en-US" sz="2400" i="1" dirty="0"/>
              <a:t> </a:t>
            </a:r>
            <a:r>
              <a:rPr lang="en-US" sz="2400" b="1" dirty="0" smtClean="0"/>
              <a:t>require more study and resources</a:t>
            </a:r>
            <a:endParaRPr lang="en-US" sz="2400" dirty="0"/>
          </a:p>
          <a:p>
            <a:pPr lvl="1">
              <a:buFont typeface="Wingdings" charset="2"/>
              <a:buChar char="Ø"/>
            </a:pPr>
            <a:endParaRPr lang="en-US" sz="2400" b="1" dirty="0" smtClean="0"/>
          </a:p>
          <a:p>
            <a:pPr lvl="1">
              <a:buFont typeface="Wingdings" charset="2"/>
              <a:buChar char="Ø"/>
            </a:pPr>
            <a:r>
              <a:rPr lang="en-US" sz="2400" b="1" dirty="0" smtClean="0"/>
              <a:t>These attributes may prove more difficult to automate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43519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0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0000"/>
                </a:solidFill>
              </a:rPr>
              <a:t>Future work: Investigating how to integrate Steps 1, 2, and 3 to accurately generate Step 4?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31" name="Footer Placeholder 6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Department of Biomedical Informatics</a:t>
            </a:r>
            <a:endParaRPr lang="en-US"/>
          </a:p>
        </p:txBody>
      </p:sp>
      <p:sp>
        <p:nvSpPr>
          <p:cNvPr id="48" name="Folded Corner 47"/>
          <p:cNvSpPr/>
          <p:nvPr/>
        </p:nvSpPr>
        <p:spPr>
          <a:xfrm>
            <a:off x="457200" y="1447800"/>
            <a:ext cx="1447800" cy="1447800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olded Corner 50"/>
          <p:cNvSpPr/>
          <p:nvPr/>
        </p:nvSpPr>
        <p:spPr>
          <a:xfrm>
            <a:off x="609600" y="1600200"/>
            <a:ext cx="1447800" cy="1447800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olded Corner 51"/>
          <p:cNvSpPr/>
          <p:nvPr/>
        </p:nvSpPr>
        <p:spPr>
          <a:xfrm>
            <a:off x="762000" y="1752600"/>
            <a:ext cx="1447800" cy="1447800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914400" y="1905000"/>
            <a:ext cx="381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447800" y="1905000"/>
            <a:ext cx="381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066800" y="2209800"/>
            <a:ext cx="381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600200" y="2209800"/>
            <a:ext cx="381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14400" y="2514600"/>
            <a:ext cx="381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447800" y="2514600"/>
            <a:ext cx="381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066800" y="2819400"/>
            <a:ext cx="381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600200" y="2819400"/>
            <a:ext cx="381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0" y="3276600"/>
            <a:ext cx="2898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Step 1) Identifying </a:t>
            </a:r>
            <a:r>
              <a:rPr lang="en-US" b="1" dirty="0"/>
              <a:t>problems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553200" y="4459069"/>
            <a:ext cx="3810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553200" y="4763869"/>
            <a:ext cx="381000" cy="152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553200" y="5068669"/>
            <a:ext cx="381000" cy="152400"/>
          </a:xfrm>
          <a:prstGeom prst="rect">
            <a:avLst/>
          </a:prstGeom>
          <a:solidFill>
            <a:srgbClr val="8064A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553200" y="5373469"/>
            <a:ext cx="381000" cy="152400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5562600" y="5879068"/>
            <a:ext cx="312420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Step 4</a:t>
            </a:r>
            <a:r>
              <a:rPr lang="en-US" b="1" dirty="0" smtClean="0"/>
              <a:t>) </a:t>
            </a:r>
            <a:r>
              <a:rPr lang="en-US" b="1" dirty="0"/>
              <a:t>Organizing and </a:t>
            </a:r>
            <a:r>
              <a:rPr lang="en-US" b="1" dirty="0" smtClean="0"/>
              <a:t>filtering</a:t>
            </a:r>
            <a:endParaRPr lang="en-US" b="1" dirty="0"/>
          </a:p>
        </p:txBody>
      </p:sp>
      <p:sp>
        <p:nvSpPr>
          <p:cNvPr id="67" name="Rectangle 66"/>
          <p:cNvSpPr/>
          <p:nvPr/>
        </p:nvSpPr>
        <p:spPr>
          <a:xfrm>
            <a:off x="7010400" y="4343400"/>
            <a:ext cx="137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Active</a:t>
            </a:r>
            <a:endParaRPr lang="en-US" b="1" dirty="0"/>
          </a:p>
        </p:txBody>
      </p:sp>
      <p:sp>
        <p:nvSpPr>
          <p:cNvPr id="68" name="Rectangle 67"/>
          <p:cNvSpPr/>
          <p:nvPr/>
        </p:nvSpPr>
        <p:spPr>
          <a:xfrm>
            <a:off x="7010400" y="4648200"/>
            <a:ext cx="137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</a:t>
            </a:r>
            <a:r>
              <a:rPr lang="en-US" b="1" dirty="0" smtClean="0"/>
              <a:t>ctive</a:t>
            </a:r>
            <a:endParaRPr lang="en-US" b="1" dirty="0"/>
          </a:p>
        </p:txBody>
      </p:sp>
      <p:sp>
        <p:nvSpPr>
          <p:cNvPr id="69" name="Rectangle 68"/>
          <p:cNvSpPr/>
          <p:nvPr/>
        </p:nvSpPr>
        <p:spPr>
          <a:xfrm>
            <a:off x="7010400" y="4953000"/>
            <a:ext cx="137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</a:t>
            </a:r>
            <a:r>
              <a:rPr lang="en-US" b="1" dirty="0" smtClean="0"/>
              <a:t>ctive</a:t>
            </a:r>
            <a:endParaRPr lang="en-US" b="1" dirty="0"/>
          </a:p>
        </p:txBody>
      </p:sp>
      <p:sp>
        <p:nvSpPr>
          <p:cNvPr id="70" name="Rectangle 69"/>
          <p:cNvSpPr/>
          <p:nvPr/>
        </p:nvSpPr>
        <p:spPr>
          <a:xfrm>
            <a:off x="7010400" y="5269468"/>
            <a:ext cx="137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Inactive</a:t>
            </a:r>
            <a:endParaRPr lang="en-US" b="1" dirty="0"/>
          </a:p>
        </p:txBody>
      </p:sp>
      <p:grpSp>
        <p:nvGrpSpPr>
          <p:cNvPr id="71" name="Group 70"/>
          <p:cNvGrpSpPr/>
          <p:nvPr/>
        </p:nvGrpSpPr>
        <p:grpSpPr>
          <a:xfrm>
            <a:off x="1600200" y="4495800"/>
            <a:ext cx="3505200" cy="2057400"/>
            <a:chOff x="4648200" y="1868269"/>
            <a:chExt cx="3505200" cy="2057400"/>
          </a:xfrm>
        </p:grpSpPr>
        <p:sp>
          <p:nvSpPr>
            <p:cNvPr id="72" name="Rectangle 71"/>
            <p:cNvSpPr/>
            <p:nvPr/>
          </p:nvSpPr>
          <p:spPr>
            <a:xfrm>
              <a:off x="5867400" y="1868269"/>
              <a:ext cx="381000" cy="152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486400" y="2173069"/>
              <a:ext cx="3810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019800" y="2173069"/>
              <a:ext cx="381000" cy="152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334000" y="2477869"/>
              <a:ext cx="381000" cy="152400"/>
            </a:xfrm>
            <a:prstGeom prst="rect">
              <a:avLst/>
            </a:prstGeom>
            <a:solidFill>
              <a:srgbClr val="8064A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486400" y="2782669"/>
              <a:ext cx="381000" cy="1524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019800" y="2782669"/>
              <a:ext cx="381000" cy="1524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648200" y="3279338"/>
              <a:ext cx="3505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/>
                <a:t>Step </a:t>
              </a:r>
              <a:r>
                <a:rPr lang="en-US" b="1" dirty="0" smtClean="0"/>
                <a:t>3) </a:t>
              </a:r>
              <a:r>
                <a:rPr lang="en-US" b="1" dirty="0"/>
                <a:t>Reconciling </a:t>
              </a:r>
              <a:r>
                <a:rPr lang="en-US" b="1" dirty="0" smtClean="0"/>
                <a:t>same mentions and episodes of problems</a:t>
              </a:r>
              <a:endParaRPr lang="en-US" b="1" dirty="0"/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6096000" y="1981200"/>
              <a:ext cx="0" cy="228600"/>
            </a:xfrm>
            <a:prstGeom prst="line">
              <a:avLst/>
            </a:prstGeom>
            <a:ln>
              <a:solidFill>
                <a:srgbClr val="000000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endCxn id="77" idx="1"/>
            </p:cNvCxnSpPr>
            <p:nvPr/>
          </p:nvCxnSpPr>
          <p:spPr>
            <a:xfrm>
              <a:off x="5867400" y="2858869"/>
              <a:ext cx="152400" cy="0"/>
            </a:xfrm>
            <a:prstGeom prst="line">
              <a:avLst/>
            </a:prstGeom>
            <a:ln>
              <a:solidFill>
                <a:srgbClr val="000000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Rectangle 81"/>
          <p:cNvSpPr/>
          <p:nvPr/>
        </p:nvSpPr>
        <p:spPr>
          <a:xfrm>
            <a:off x="5029200" y="1828800"/>
            <a:ext cx="381000" cy="152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5562600" y="1828800"/>
            <a:ext cx="381000" cy="1524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5181600" y="2133600"/>
            <a:ext cx="381000" cy="1524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715000" y="2133600"/>
            <a:ext cx="381000" cy="1524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029200" y="2438400"/>
            <a:ext cx="381000" cy="1524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5562600" y="2438400"/>
            <a:ext cx="381000" cy="152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5181600" y="2743200"/>
            <a:ext cx="381000" cy="1524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5715000" y="2743200"/>
            <a:ext cx="381000" cy="1524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4343400" y="3200400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Step 2</a:t>
            </a:r>
            <a:r>
              <a:rPr lang="en-US" b="1" dirty="0" smtClean="0"/>
              <a:t>) </a:t>
            </a:r>
            <a:r>
              <a:rPr lang="en-US" b="1" dirty="0"/>
              <a:t>Identifying </a:t>
            </a:r>
            <a:r>
              <a:rPr lang="en-US" b="1" dirty="0" smtClean="0"/>
              <a:t>context</a:t>
            </a:r>
          </a:p>
          <a:p>
            <a:r>
              <a:rPr lang="en-US" b="1" dirty="0" smtClean="0"/>
              <a:t> </a:t>
            </a:r>
            <a:r>
              <a:rPr lang="en-US" b="1" dirty="0"/>
              <a:t>of problem mentions</a:t>
            </a:r>
          </a:p>
        </p:txBody>
      </p:sp>
      <p:sp>
        <p:nvSpPr>
          <p:cNvPr id="91" name="Rectangle 90"/>
          <p:cNvSpPr/>
          <p:nvPr/>
        </p:nvSpPr>
        <p:spPr>
          <a:xfrm>
            <a:off x="6400800" y="1484531"/>
            <a:ext cx="10668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Who?</a:t>
            </a:r>
          </a:p>
          <a:p>
            <a:r>
              <a:rPr lang="en-US" b="1" dirty="0" smtClean="0"/>
              <a:t>What?</a:t>
            </a:r>
          </a:p>
          <a:p>
            <a:r>
              <a:rPr lang="en-US" b="1" dirty="0" smtClean="0"/>
              <a:t>When? </a:t>
            </a:r>
          </a:p>
          <a:p>
            <a:r>
              <a:rPr lang="en-US" b="1" dirty="0" smtClean="0"/>
              <a:t>Where? </a:t>
            </a:r>
          </a:p>
          <a:p>
            <a:r>
              <a:rPr lang="en-US" b="1" dirty="0" smtClean="0"/>
              <a:t>How?</a:t>
            </a:r>
          </a:p>
          <a:p>
            <a:r>
              <a:rPr lang="en-US" b="1" dirty="0" smtClean="0"/>
              <a:t>If?</a:t>
            </a:r>
            <a:endParaRPr lang="en-US" b="1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819400" y="3505200"/>
            <a:ext cx="2743200" cy="24384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638800" y="3810000"/>
            <a:ext cx="0" cy="20574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029200" y="6096000"/>
            <a:ext cx="53340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475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0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Stockholm University Academic Initiative: Interlock Project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228600" y="1371600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Aim 1) </a:t>
            </a:r>
            <a:r>
              <a:rPr lang="en-US" sz="2400" dirty="0" smtClean="0"/>
              <a:t>characterizing negation and </a:t>
            </a:r>
            <a:r>
              <a:rPr lang="en-US" sz="2400" dirty="0"/>
              <a:t>uncertainty expressions and the underlying intention in English and </a:t>
            </a:r>
            <a:r>
              <a:rPr lang="en-US" sz="2400" dirty="0" smtClean="0"/>
              <a:t>Swedish </a:t>
            </a:r>
            <a:r>
              <a:rPr lang="en-US" sz="2400" dirty="0"/>
              <a:t>(BioNLP 2012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b="1" dirty="0" smtClean="0"/>
              <a:t>Aim 2) </a:t>
            </a:r>
            <a:r>
              <a:rPr lang="en-US" sz="2400" dirty="0" smtClean="0"/>
              <a:t>porting and adapting an existing negation and uncertainty tagging application, pyConText, to Swedish</a:t>
            </a:r>
            <a:endParaRPr lang="en-US" sz="2400" b="1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657600"/>
            <a:ext cx="3692420" cy="20574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534651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0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/>
              <a:t>Stockholm University Academic Initiative: Interlock Project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228600" y="1371600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Aim 1) </a:t>
            </a:r>
            <a:r>
              <a:rPr lang="en-US" sz="2400" dirty="0" smtClean="0"/>
              <a:t>characterizing negation and </a:t>
            </a:r>
            <a:r>
              <a:rPr lang="en-US" sz="2400" dirty="0"/>
              <a:t>uncertainty expressions and the underlying intention in English and </a:t>
            </a:r>
            <a:r>
              <a:rPr lang="en-US" sz="2400" dirty="0" smtClean="0"/>
              <a:t>Swedish (BioNLP 2012)</a:t>
            </a: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Aim 2)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porting and adapting an existing negation and uncertainty tagging application, pyConText, to Swedish</a:t>
            </a:r>
            <a:endParaRPr lang="en-US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657600"/>
            <a:ext cx="3692420" cy="20574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258248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362026"/>
              </p:ext>
            </p:extLst>
          </p:nvPr>
        </p:nvGraphicFramePr>
        <p:xfrm>
          <a:off x="76200" y="914400"/>
          <a:ext cx="8915400" cy="558532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57200"/>
                <a:gridCol w="1409700"/>
                <a:gridCol w="1409700"/>
                <a:gridCol w="1409700"/>
                <a:gridCol w="1409700"/>
                <a:gridCol w="1409700"/>
                <a:gridCol w="1409700"/>
              </a:tblGrid>
              <a:tr h="510409">
                <a:tc>
                  <a:txBody>
                    <a:bodyPr/>
                    <a:lstStyle/>
                    <a:p>
                      <a:endParaRPr lang="en-US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Certainly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 Narrow" pitchFamily="34" charset="0"/>
                        </a:rPr>
                        <a:t>Probably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Possibly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327791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 Narrow" pitchFamily="34" charset="0"/>
                        </a:rPr>
                        <a:t>English</a:t>
                      </a:r>
                      <a:endParaRPr lang="en-US" sz="1400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Swedish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 Narrow" pitchFamily="34" charset="0"/>
                        </a:rPr>
                        <a:t>English</a:t>
                      </a:r>
                      <a:endParaRPr lang="en-US" sz="1400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Swedish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 Narrow" pitchFamily="34" charset="0"/>
                        </a:rPr>
                        <a:t>English</a:t>
                      </a:r>
                      <a:endParaRPr lang="en-US" sz="1400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Swedish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081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 Narrow" pitchFamily="34" charset="0"/>
                        </a:rPr>
                        <a:t>Positive</a:t>
                      </a:r>
                      <a:endParaRPr lang="en-US" b="1" dirty="0">
                        <a:latin typeface="Arial Narrow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 Narrow" pitchFamily="34" charset="0"/>
                        </a:rPr>
                        <a:t>&lt;default&gt;</a:t>
                      </a:r>
                      <a:endParaRPr lang="en-US" sz="11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 Narrow" pitchFamily="34" charset="0"/>
                        </a:rPr>
                        <a:t>&lt;default&gt;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dirty="0" smtClean="0">
                          <a:solidFill>
                            <a:srgbClr val="800000"/>
                          </a:solidFill>
                          <a:latin typeface="Arial Narrow" pitchFamily="34" charset="0"/>
                        </a:rPr>
                        <a:t>likely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dirty="0" smtClean="0">
                          <a:latin typeface="Arial Narrow" pitchFamily="34" charset="0"/>
                        </a:rPr>
                        <a:t>suspect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dirty="0" smtClean="0">
                          <a:latin typeface="Arial Narrow" pitchFamily="34" charset="0"/>
                        </a:rPr>
                        <a:t>thought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dirty="0" smtClean="0">
                          <a:latin typeface="Arial Narrow" pitchFamily="34" charset="0"/>
                        </a:rPr>
                        <a:t>it was felt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dirty="0" smtClean="0">
                          <a:latin typeface="Arial Narrow" pitchFamily="34" charset="0"/>
                        </a:rPr>
                        <a:t>appears</a:t>
                      </a:r>
                      <a:r>
                        <a:rPr lang="en-US" sz="1100" baseline="0" dirty="0" smtClean="0">
                          <a:latin typeface="Arial Narrow" pitchFamily="34" charset="0"/>
                        </a:rPr>
                        <a:t> to have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baseline="0" dirty="0" smtClean="0">
                          <a:latin typeface="Arial Narrow" pitchFamily="34" charset="0"/>
                        </a:rPr>
                        <a:t>there was apparently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baseline="0" dirty="0" smtClean="0">
                          <a:latin typeface="Arial Narrow" pitchFamily="34" charset="0"/>
                        </a:rPr>
                        <a:t>most likely</a:t>
                      </a:r>
                      <a:endParaRPr lang="en-US" sz="11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sv-SE" sz="11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förmodligen, troligen(probably)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sv-SE" sz="11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troligtvis, troligen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sv-SE" sz="11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    (probably/likely)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sv-SE" sz="11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[mest] sannolikt ([most] probable)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sv-SE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tecken på (signs of)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sv-SE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oklar (unclear)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100" b="1" dirty="0" smtClean="0">
                          <a:latin typeface="Arial Narrow" pitchFamily="34" charset="0"/>
                        </a:rPr>
                        <a:t>this is not unlikely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latin typeface="Arial Narrow" pitchFamily="34" charset="0"/>
                        </a:rPr>
                        <a:t>rule out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latin typeface="Arial Narrow" pitchFamily="34" charset="0"/>
                        </a:rPr>
                        <a:t>differential</a:t>
                      </a:r>
                      <a:r>
                        <a:rPr lang="en-US" sz="1100" baseline="0" dirty="0" smtClean="0">
                          <a:latin typeface="Arial Narrow" pitchFamily="34" charset="0"/>
                        </a:rPr>
                        <a:t> includes </a:t>
                      </a:r>
                      <a:r>
                        <a:rPr lang="en-US" sz="1100" dirty="0" smtClean="0">
                          <a:latin typeface="Arial Narrow" pitchFamily="34" charset="0"/>
                        </a:rPr>
                        <a:t>possible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i="1" dirty="0" smtClean="0">
                          <a:latin typeface="Arial Narrow" pitchFamily="34" charset="0"/>
                        </a:rPr>
                        <a:t>could possible be</a:t>
                      </a:r>
                      <a:r>
                        <a:rPr lang="en-US" sz="1100" i="1" baseline="0" dirty="0" smtClean="0">
                          <a:latin typeface="Arial Narrow" pitchFamily="34" charset="0"/>
                        </a:rPr>
                        <a:t> indicative of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baseline="0" dirty="0" smtClean="0">
                          <a:solidFill>
                            <a:srgbClr val="800000"/>
                          </a:solidFill>
                          <a:latin typeface="Arial Narrow" pitchFamily="34" charset="0"/>
                        </a:rPr>
                        <a:t>possible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baseline="0" dirty="0" smtClean="0">
                          <a:latin typeface="Arial Narrow" pitchFamily="34" charset="0"/>
                        </a:rPr>
                        <a:t>I think this is probably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baseline="0" dirty="0" smtClean="0">
                          <a:latin typeface="Arial Narrow" pitchFamily="34" charset="0"/>
                        </a:rPr>
                        <a:t>probable</a:t>
                      </a:r>
                      <a:endParaRPr lang="en-US" sz="11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sv-SE" sz="11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möjlig[en|tvis], (possibly)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sv-SE" sz="11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eventuell, ev, möjlig (possible)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sv-SE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misstanke [på] (suspicion [for])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sv-SE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skulle kunna vara (could be)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sv-SE" sz="11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kan [ej|inte] uteslutas (cannot be ruled out)</a:t>
                      </a:r>
                      <a:endParaRPr lang="en-US" sz="11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817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 Narrow" pitchFamily="34" charset="0"/>
                        </a:rPr>
                        <a:t>Negative</a:t>
                      </a:r>
                      <a:endParaRPr lang="en-US" b="1" dirty="0">
                        <a:latin typeface="Arial Narrow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latin typeface="Arial Narrow" pitchFamily="34" charset="0"/>
                        </a:rPr>
                        <a:t>denies; denies any recent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dirty="0" smtClean="0">
                          <a:solidFill>
                            <a:srgbClr val="800000"/>
                          </a:solidFill>
                          <a:latin typeface="Arial Narrow" pitchFamily="34" charset="0"/>
                        </a:rPr>
                        <a:t>no;</a:t>
                      </a:r>
                      <a:r>
                        <a:rPr lang="en-US" sz="1100" baseline="0" dirty="0" smtClean="0">
                          <a:solidFill>
                            <a:srgbClr val="80000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800000"/>
                          </a:solidFill>
                          <a:latin typeface="Arial Narrow" pitchFamily="34" charset="0"/>
                        </a:rPr>
                        <a:t>not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dirty="0" smtClean="0">
                          <a:latin typeface="Arial Narrow" pitchFamily="34" charset="0"/>
                        </a:rPr>
                        <a:t>has never had; has not had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dirty="0" smtClean="0">
                          <a:latin typeface="Arial Narrow" pitchFamily="34" charset="0"/>
                        </a:rPr>
                        <a:t>no further episodes of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dirty="0" smtClean="0">
                          <a:latin typeface="Arial Narrow" pitchFamily="34" charset="0"/>
                        </a:rPr>
                        <a:t>no prior episode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b="1" dirty="0" smtClean="0">
                          <a:latin typeface="Arial Narrow" pitchFamily="34" charset="0"/>
                        </a:rPr>
                        <a:t>stopped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dirty="0" smtClean="0">
                          <a:latin typeface="Arial Narrow" pitchFamily="34" charset="0"/>
                        </a:rPr>
                        <a:t>resolution of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b="1" dirty="0" smtClean="0">
                          <a:latin typeface="Arial Narrow" pitchFamily="34" charset="0"/>
                        </a:rPr>
                        <a:t>has</a:t>
                      </a:r>
                      <a:r>
                        <a:rPr lang="en-US" sz="1100" b="1" baseline="0" dirty="0" smtClean="0">
                          <a:latin typeface="Arial Narrow" pitchFamily="34" charset="0"/>
                        </a:rPr>
                        <a:t> abated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100" b="1" baseline="0" dirty="0" smtClean="0">
                          <a:latin typeface="Arial Narrow" pitchFamily="34" charset="0"/>
                        </a:rPr>
                        <a:t>resolved; resolves; </a:t>
                      </a:r>
                      <a:r>
                        <a:rPr lang="en-US" sz="1100" b="1" dirty="0" smtClean="0">
                          <a:latin typeface="Arial Narrow" pitchFamily="34" charset="0"/>
                        </a:rPr>
                        <a:t>had resolved</a:t>
                      </a:r>
                      <a:endParaRPr lang="en-US" sz="1100" b="1" baseline="0" dirty="0" smtClean="0">
                        <a:latin typeface="Arial Narrow" pitchFamily="34" charset="0"/>
                      </a:endParaRP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b="1" baseline="0" dirty="0" smtClean="0">
                          <a:latin typeface="Arial Narrow" pitchFamily="34" charset="0"/>
                        </a:rPr>
                        <a:t>clear; free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b="0" baseline="0" dirty="0" smtClean="0">
                          <a:latin typeface="Arial Narrow" pitchFamily="34" charset="0"/>
                        </a:rPr>
                        <a:t>unremarkable for evidence of</a:t>
                      </a:r>
                      <a:endParaRPr lang="en-US" sz="1100" b="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sv-SE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misstanke [om|för] (no suspicion for)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sv-SE" sz="11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ing[en|a] (no)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sv-SE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inga hållpunkter för (no indication </a:t>
                      </a:r>
                      <a:r>
                        <a:rPr lang="cs-CZ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of)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cs-CZ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utesluter (rule out)</a:t>
                      </a:r>
                      <a:endParaRPr lang="en-US" sz="11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dirty="0" smtClean="0">
                          <a:solidFill>
                            <a:srgbClr val="800000"/>
                          </a:solidFill>
                          <a:latin typeface="Arial Narrow" pitchFamily="34" charset="0"/>
                        </a:rPr>
                        <a:t>no suspicion</a:t>
                      </a:r>
                      <a:r>
                        <a:rPr lang="en-US" sz="1100" baseline="0" dirty="0" smtClean="0">
                          <a:solidFill>
                            <a:srgbClr val="800000"/>
                          </a:solidFill>
                          <a:latin typeface="Arial Narrow" pitchFamily="34" charset="0"/>
                        </a:rPr>
                        <a:t> for</a:t>
                      </a:r>
                      <a:endParaRPr lang="en-US" sz="1100" dirty="0">
                        <a:solidFill>
                          <a:srgbClr val="8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sv-SE" sz="11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ingen stark [klinisk]misstanke [om] (no strong clinical suspicion for)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sv-SE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ej visar tecken på (does not show signs for)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latin typeface="Arial Narrow" pitchFamily="34" charset="0"/>
                        </a:rPr>
                        <a:t>am not convinced‡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itle 10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/>
              <a:t>Expressions for negation and uncertainty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96200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18930"/>
            <a:ext cx="2133600" cy="365125"/>
          </a:xfrm>
        </p:spPr>
        <p:txBody>
          <a:bodyPr/>
          <a:lstStyle/>
          <a:p>
            <a:fld id="{B7E62D61-6C5D-4205-BE85-32FA4C85688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914400"/>
            <a:ext cx="1828800" cy="30777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/>
              <a:t>Position of lexical cue</a:t>
            </a:r>
            <a:r>
              <a:rPr lang="en-US" sz="1400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3716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</a:t>
            </a:r>
            <a:r>
              <a:rPr lang="en-US" sz="1400" b="1" dirty="0" smtClean="0"/>
              <a:t>re-disorder</a:t>
            </a:r>
            <a:endParaRPr lang="en-US" sz="14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8600" y="1219200"/>
            <a:ext cx="0" cy="121920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38600" y="914401"/>
            <a:ext cx="1828800" cy="3048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/>
              <a:t>Evidence evaluation</a:t>
            </a:r>
            <a:endParaRPr lang="en-US" sz="1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133600" y="914400"/>
            <a:ext cx="1828800" cy="30777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/>
              <a:t>Opinion </a:t>
            </a:r>
            <a:r>
              <a:rPr lang="en-US" sz="1400" b="1" i="1" dirty="0"/>
              <a:t>s</a:t>
            </a:r>
            <a:r>
              <a:rPr lang="en-US" sz="1400" b="1" i="1" dirty="0" smtClean="0"/>
              <a:t>ource</a:t>
            </a:r>
            <a:endParaRPr lang="en-US" sz="14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28600" y="1676400"/>
            <a:ext cx="15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28600" y="2060377"/>
            <a:ext cx="15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8600" y="2441377"/>
            <a:ext cx="15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600" y="17526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</a:t>
            </a:r>
            <a:r>
              <a:rPr lang="en-US" sz="1400" b="1" dirty="0" smtClean="0"/>
              <a:t>ntra-disorder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21336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</a:t>
            </a:r>
            <a:r>
              <a:rPr lang="en-US" sz="1400" b="1" dirty="0" smtClean="0"/>
              <a:t>ost-disorder</a:t>
            </a:r>
            <a:endParaRPr lang="en-US" sz="1400" b="1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133600" y="1219200"/>
            <a:ext cx="0" cy="236220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133600" y="1676400"/>
            <a:ext cx="15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133600" y="2209800"/>
            <a:ext cx="15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133600" y="2743200"/>
            <a:ext cx="15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33600" y="13716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</a:t>
            </a:r>
            <a:r>
              <a:rPr lang="en-US" sz="1400" b="1" dirty="0" smtClean="0"/>
              <a:t>ictating physician 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133600" y="16764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</a:t>
            </a:r>
            <a:r>
              <a:rPr lang="en-US" sz="1400" b="1" dirty="0" smtClean="0"/>
              <a:t>ictating physician with consultation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133600" y="22098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o</a:t>
            </a:r>
            <a:r>
              <a:rPr lang="en-US" sz="1400" b="1" dirty="0" smtClean="0"/>
              <a:t>ther clinical care providers</a:t>
            </a:r>
            <a:endParaRPr lang="en-US" sz="1400" b="1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133600" y="3200400"/>
            <a:ext cx="15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33600" y="2892623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</a:t>
            </a:r>
            <a:r>
              <a:rPr lang="en-US" sz="1400" b="1" dirty="0" smtClean="0"/>
              <a:t>atient</a:t>
            </a:r>
            <a:endParaRPr lang="en-US" sz="1400" b="1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133600" y="3581400"/>
            <a:ext cx="15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133600" y="32766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u</a:t>
            </a:r>
            <a:r>
              <a:rPr lang="en-US" sz="1400" b="1" dirty="0" smtClean="0"/>
              <a:t>nknown</a:t>
            </a:r>
            <a:endParaRPr lang="en-US" sz="1400" b="1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038600" y="1219200"/>
            <a:ext cx="0" cy="502920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038600" y="1676400"/>
            <a:ext cx="15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562600" y="2060377"/>
            <a:ext cx="15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038600" y="4333220"/>
            <a:ext cx="15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038600" y="13716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l</a:t>
            </a:r>
            <a:r>
              <a:rPr lang="en-US" sz="1400" b="1" dirty="0" smtClean="0"/>
              <a:t>imits of evidence</a:t>
            </a:r>
            <a:endParaRPr lang="en-US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562600" y="17526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o</a:t>
            </a:r>
            <a:r>
              <a:rPr lang="en-US" sz="1400" b="1" dirty="0" smtClean="0"/>
              <a:t>ne </a:t>
            </a:r>
            <a:r>
              <a:rPr lang="en-US" sz="1400" b="1" dirty="0"/>
              <a:t>d</a:t>
            </a:r>
            <a:r>
              <a:rPr lang="en-US" sz="1400" b="1" dirty="0" smtClean="0"/>
              <a:t>iagnosis</a:t>
            </a:r>
            <a:endParaRPr lang="en-US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038600" y="38100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limits in source </a:t>
            </a:r>
          </a:p>
          <a:p>
            <a:r>
              <a:rPr lang="en-US" sz="1400" b="1" dirty="0" smtClean="0"/>
              <a:t>of evidence</a:t>
            </a:r>
            <a:endParaRPr lang="en-US" sz="1400" b="1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086600" y="2365177"/>
            <a:ext cx="1752600" cy="2977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086600" y="2060377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evidence contradicts</a:t>
            </a:r>
            <a:endParaRPr lang="en-US" sz="1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086600" y="2441377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evidence needed</a:t>
            </a:r>
            <a:endParaRPr lang="en-US" sz="1400" b="1" dirty="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7086600" y="2749154"/>
            <a:ext cx="1752600" cy="2977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7086600" y="3282554"/>
            <a:ext cx="1752600" cy="2977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086600" y="274617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evidence not convincing, but diagnosis asserted</a:t>
            </a:r>
            <a:endParaRPr lang="en-US" sz="1400" b="1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562600" y="3736777"/>
            <a:ext cx="15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562600" y="3203377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more than one diagnosis</a:t>
            </a:r>
            <a:endParaRPr lang="en-US" sz="1400" b="1" dirty="0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7086600" y="4191000"/>
            <a:ext cx="1752600" cy="2977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086600" y="3660577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differential diagnoses enumerated 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562600" y="1676400"/>
            <a:ext cx="0" cy="205740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562600" y="4730354"/>
            <a:ext cx="15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562600" y="4422577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non-clinical source</a:t>
            </a:r>
            <a:endParaRPr lang="en-US" sz="1400" b="1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5562600" y="4344888"/>
            <a:ext cx="0" cy="1144489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562600" y="5111354"/>
            <a:ext cx="15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562600" y="4806554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clinical source</a:t>
            </a:r>
            <a:endParaRPr lang="en-US" sz="1400" b="1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5562600" y="5492354"/>
            <a:ext cx="15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562600" y="5187554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test source </a:t>
            </a:r>
            <a:endParaRPr lang="en-US" sz="1400" b="1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4038600" y="5873354"/>
            <a:ext cx="15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038600" y="5565577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limitless possibilities </a:t>
            </a:r>
            <a:endParaRPr lang="en-US" sz="1400" b="1" dirty="0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7086600" y="2060377"/>
            <a:ext cx="0" cy="121920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7086600" y="3736777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038600" y="6257331"/>
            <a:ext cx="15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038600" y="5946577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other</a:t>
            </a:r>
            <a:endParaRPr lang="en-US" sz="1400" b="1" dirty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5562600" y="6791980"/>
            <a:ext cx="15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562600" y="6251377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asserting dx or disorder as affirmed</a:t>
            </a:r>
            <a:endParaRPr lang="en-US" sz="1400" b="1" dirty="0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5562600" y="6248400"/>
            <a:ext cx="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itle 10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/>
              <a:t>Negation and Uncertainty Taxonomy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67687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18930"/>
            <a:ext cx="2133600" cy="365125"/>
          </a:xfrm>
        </p:spPr>
        <p:txBody>
          <a:bodyPr/>
          <a:lstStyle/>
          <a:p>
            <a:fld id="{B7E62D61-6C5D-4205-BE85-32FA4C85688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914400"/>
            <a:ext cx="1828800" cy="30777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/>
              <a:t>Position of lexical cue</a:t>
            </a:r>
            <a:r>
              <a:rPr lang="en-US" sz="1400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3716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7933C"/>
                </a:solidFill>
              </a:rPr>
              <a:t>p</a:t>
            </a:r>
            <a:r>
              <a:rPr lang="en-US" sz="1400" b="1" dirty="0" smtClean="0">
                <a:solidFill>
                  <a:srgbClr val="77933C"/>
                </a:solidFill>
              </a:rPr>
              <a:t>re-disorder</a:t>
            </a:r>
            <a:endParaRPr lang="en-US" sz="1400" b="1" dirty="0">
              <a:solidFill>
                <a:srgbClr val="77933C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8600" y="1219200"/>
            <a:ext cx="0" cy="121920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38600" y="914401"/>
            <a:ext cx="1828800" cy="3048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/>
              <a:t>Evidence evaluation</a:t>
            </a:r>
            <a:endParaRPr lang="en-US" sz="1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133600" y="914400"/>
            <a:ext cx="1828800" cy="30777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/>
              <a:t>Opinion </a:t>
            </a:r>
            <a:r>
              <a:rPr lang="en-US" sz="1400" b="1" i="1" dirty="0"/>
              <a:t>s</a:t>
            </a:r>
            <a:r>
              <a:rPr lang="en-US" sz="1400" b="1" i="1" dirty="0" smtClean="0"/>
              <a:t>ource</a:t>
            </a:r>
            <a:endParaRPr lang="en-US" sz="14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28600" y="1676400"/>
            <a:ext cx="15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28600" y="2060377"/>
            <a:ext cx="15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8600" y="2441377"/>
            <a:ext cx="15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600" y="17526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</a:rPr>
              <a:t>ntra-disorder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21336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p</a:t>
            </a:r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</a:rPr>
              <a:t>ost-disorder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133600" y="1219200"/>
            <a:ext cx="0" cy="236220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133600" y="1676400"/>
            <a:ext cx="15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133600" y="2209800"/>
            <a:ext cx="15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133600" y="2743200"/>
            <a:ext cx="15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33600" y="13716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</a:rPr>
              <a:t>d</a:t>
            </a:r>
            <a:r>
              <a:rPr lang="en-US" sz="1400" b="1" dirty="0" smtClean="0">
                <a:solidFill>
                  <a:srgbClr val="0000FF"/>
                </a:solidFill>
              </a:rPr>
              <a:t>ictating physician 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3600" y="16764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A6A6A6"/>
                </a:solidFill>
              </a:rPr>
              <a:t>d</a:t>
            </a:r>
            <a:r>
              <a:rPr lang="en-US" sz="1400" b="1" dirty="0" smtClean="0">
                <a:solidFill>
                  <a:srgbClr val="A6A6A6"/>
                </a:solidFill>
              </a:rPr>
              <a:t>ictating physician with consultation</a:t>
            </a:r>
            <a:endParaRPr lang="en-US" sz="1400" b="1" dirty="0">
              <a:solidFill>
                <a:srgbClr val="A6A6A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3600" y="22098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A6A6A6"/>
                </a:solidFill>
              </a:rPr>
              <a:t>o</a:t>
            </a:r>
            <a:r>
              <a:rPr lang="en-US" sz="1400" b="1" dirty="0" smtClean="0">
                <a:solidFill>
                  <a:srgbClr val="A6A6A6"/>
                </a:solidFill>
              </a:rPr>
              <a:t>ther clinical care providers</a:t>
            </a:r>
            <a:endParaRPr lang="en-US" sz="1400" b="1" dirty="0">
              <a:solidFill>
                <a:srgbClr val="A6A6A6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133600" y="3200400"/>
            <a:ext cx="15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33600" y="2892623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A6A6A6"/>
                </a:solidFill>
              </a:rPr>
              <a:t>p</a:t>
            </a:r>
            <a:r>
              <a:rPr lang="en-US" sz="1400" b="1" dirty="0" smtClean="0">
                <a:solidFill>
                  <a:srgbClr val="A6A6A6"/>
                </a:solidFill>
              </a:rPr>
              <a:t>atient</a:t>
            </a:r>
            <a:endParaRPr lang="en-US" sz="1400" b="1" dirty="0">
              <a:solidFill>
                <a:srgbClr val="A6A6A6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133600" y="3581400"/>
            <a:ext cx="15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133600" y="32766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A6A6A6"/>
                </a:solidFill>
              </a:rPr>
              <a:t>u</a:t>
            </a:r>
            <a:r>
              <a:rPr lang="en-US" sz="1400" b="1" dirty="0" smtClean="0">
                <a:solidFill>
                  <a:srgbClr val="A6A6A6"/>
                </a:solidFill>
              </a:rPr>
              <a:t>nknown</a:t>
            </a:r>
            <a:endParaRPr lang="en-US" sz="1400" b="1" dirty="0">
              <a:solidFill>
                <a:srgbClr val="A6A6A6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038600" y="1219200"/>
            <a:ext cx="0" cy="502920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038600" y="1676400"/>
            <a:ext cx="15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562600" y="2060377"/>
            <a:ext cx="15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038600" y="4333220"/>
            <a:ext cx="15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038600" y="13716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984807"/>
                </a:solidFill>
              </a:rPr>
              <a:t>l</a:t>
            </a:r>
            <a:r>
              <a:rPr lang="en-US" sz="1400" b="1" dirty="0" smtClean="0">
                <a:solidFill>
                  <a:srgbClr val="984807"/>
                </a:solidFill>
              </a:rPr>
              <a:t>imits of evidence</a:t>
            </a:r>
            <a:endParaRPr lang="en-US" sz="1400" b="1" dirty="0">
              <a:solidFill>
                <a:srgbClr val="984807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62600" y="17526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984807"/>
                </a:solidFill>
              </a:rPr>
              <a:t>o</a:t>
            </a:r>
            <a:r>
              <a:rPr lang="en-US" sz="1400" b="1" dirty="0" smtClean="0">
                <a:solidFill>
                  <a:srgbClr val="984807"/>
                </a:solidFill>
              </a:rPr>
              <a:t>ne </a:t>
            </a:r>
            <a:r>
              <a:rPr lang="en-US" sz="1400" b="1" dirty="0">
                <a:solidFill>
                  <a:srgbClr val="984807"/>
                </a:solidFill>
              </a:rPr>
              <a:t>d</a:t>
            </a:r>
            <a:r>
              <a:rPr lang="en-US" sz="1400" b="1" dirty="0" smtClean="0">
                <a:solidFill>
                  <a:srgbClr val="984807"/>
                </a:solidFill>
              </a:rPr>
              <a:t>iagnosis</a:t>
            </a:r>
            <a:endParaRPr lang="en-US" sz="1400" b="1" dirty="0">
              <a:solidFill>
                <a:srgbClr val="984807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38600" y="38100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</a:rPr>
              <a:t>limits in source </a:t>
            </a:r>
          </a:p>
          <a:p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</a:rPr>
              <a:t>of evidence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086600" y="2365177"/>
            <a:ext cx="1752600" cy="2977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086600" y="2060377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</a:rPr>
              <a:t>evidence contradicts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86600" y="2441377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</a:rPr>
              <a:t>evidence needed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7086600" y="2749154"/>
            <a:ext cx="1752600" cy="2977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7086600" y="3282554"/>
            <a:ext cx="1752600" cy="2977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086600" y="274617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984807"/>
                </a:solidFill>
              </a:rPr>
              <a:t>evidence not convincing, but diagnosis asserted</a:t>
            </a:r>
            <a:endParaRPr lang="en-US" sz="1400" b="1" dirty="0">
              <a:solidFill>
                <a:srgbClr val="984807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562600" y="3736777"/>
            <a:ext cx="15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562600" y="3203377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</a:rPr>
              <a:t>more than one diagnosis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7086600" y="4191000"/>
            <a:ext cx="1752600" cy="2977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086600" y="3660577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differential diagnoses enumerated 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562600" y="1676400"/>
            <a:ext cx="0" cy="205740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562600" y="4730354"/>
            <a:ext cx="15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562600" y="4422577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</a:rPr>
              <a:t>non-clinical source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5562600" y="4344888"/>
            <a:ext cx="0" cy="1144489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562600" y="5111354"/>
            <a:ext cx="15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562600" y="4806554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</a:rPr>
              <a:t>clinical source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5562600" y="5492354"/>
            <a:ext cx="15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562600" y="5187554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</a:rPr>
              <a:t>test source 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4038600" y="5873354"/>
            <a:ext cx="15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038600" y="5565577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</a:rPr>
              <a:t>limitless possibilities 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7086600" y="2060377"/>
            <a:ext cx="0" cy="121920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7086600" y="3736777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038600" y="6257331"/>
            <a:ext cx="15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038600" y="5946577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</a:rPr>
              <a:t>other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5562600" y="6791980"/>
            <a:ext cx="15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562600" y="6251377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</a:rPr>
              <a:t>asserting dx or disorder as affirmed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5562600" y="6248400"/>
            <a:ext cx="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itle 10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948A54"/>
            </a:solidFill>
            <a:prstDash val="solid"/>
          </a:ln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/>
              <a:t>“</a:t>
            </a:r>
            <a:r>
              <a:rPr lang="en-US" sz="2500" b="1" i="1" dirty="0">
                <a:solidFill>
                  <a:schemeClr val="accent3">
                    <a:lumMod val="75000"/>
                  </a:schemeClr>
                </a:solidFill>
              </a:rPr>
              <a:t>Likely</a:t>
            </a:r>
            <a:r>
              <a:rPr lang="en-US" sz="2500" b="1" dirty="0"/>
              <a:t> </a:t>
            </a:r>
            <a:r>
              <a:rPr lang="en-US" sz="2500" b="1" u="sng" dirty="0"/>
              <a:t>upper GI bleed 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</a:rPr>
              <a:t>with elevated bun, but normal h and h</a:t>
            </a:r>
            <a:r>
              <a:rPr lang="en-US" sz="2500" b="1" dirty="0"/>
              <a:t>.”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554316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0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Stockholm University Academic Initiative: Interlock Project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228600" y="1371600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A6A6A6"/>
                </a:solidFill>
              </a:rPr>
              <a:t>Aim 1) </a:t>
            </a:r>
            <a:r>
              <a:rPr lang="en-US" sz="2400" dirty="0" smtClean="0">
                <a:solidFill>
                  <a:srgbClr val="A6A6A6"/>
                </a:solidFill>
              </a:rPr>
              <a:t>characterizing negation and </a:t>
            </a:r>
            <a:r>
              <a:rPr lang="en-US" sz="2400" dirty="0">
                <a:solidFill>
                  <a:srgbClr val="A6A6A6"/>
                </a:solidFill>
              </a:rPr>
              <a:t>uncertainty expressions and the underlying intention in English and </a:t>
            </a:r>
            <a:r>
              <a:rPr lang="en-US" sz="2400" dirty="0" smtClean="0">
                <a:solidFill>
                  <a:srgbClr val="A6A6A6"/>
                </a:solidFill>
              </a:rPr>
              <a:t>Swedish </a:t>
            </a:r>
            <a:r>
              <a:rPr lang="en-US" sz="2400" dirty="0">
                <a:solidFill>
                  <a:srgbClr val="A6A6A6"/>
                </a:solidFill>
              </a:rPr>
              <a:t>(BioNLP 2012</a:t>
            </a:r>
            <a:r>
              <a:rPr lang="en-US" sz="2400" dirty="0" smtClean="0">
                <a:solidFill>
                  <a:srgbClr val="A6A6A6"/>
                </a:solidFill>
              </a:rPr>
              <a:t>)</a:t>
            </a:r>
          </a:p>
          <a:p>
            <a:endParaRPr lang="en-US" sz="2400" dirty="0" smtClean="0"/>
          </a:p>
          <a:p>
            <a:r>
              <a:rPr lang="en-US" sz="2400" b="1" dirty="0" smtClean="0"/>
              <a:t>Aim 2) </a:t>
            </a:r>
            <a:r>
              <a:rPr lang="en-US" sz="2400" dirty="0" smtClean="0"/>
              <a:t>porting and adapting an existing negation and uncertainty labeling application, pyConText, to Swedish</a:t>
            </a:r>
            <a:endParaRPr lang="en-US" sz="2400" b="1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657600"/>
            <a:ext cx="3692420" cy="20574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552116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0"/>
          <p:cNvSpPr txBox="1">
            <a:spLocks/>
          </p:cNvSpPr>
          <p:nvPr/>
        </p:nvSpPr>
        <p:spPr>
          <a:xfrm>
            <a:off x="0" y="0"/>
            <a:ext cx="9144000" cy="1752600"/>
          </a:xfrm>
          <a:prstGeom prst="rect">
            <a:avLst/>
          </a:prstGeom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31" name="Footer Placeholder 6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Department of Biomedical Informatics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pPr marL="0" indent="0">
              <a:buNone/>
            </a:pPr>
            <a:endParaRPr lang="en-US" sz="2800" b="1" dirty="0" smtClean="0"/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 smtClean="0"/>
              <a:t>Questions?</a:t>
            </a:r>
            <a:endParaRPr lang="en-US" sz="2800" b="1" dirty="0"/>
          </a:p>
        </p:txBody>
      </p:sp>
      <p:pic>
        <p:nvPicPr>
          <p:cNvPr id="5" name="Picture 2" descr="Actual Nightime View of Pittsburgh from LeMo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0"/>
            <a:ext cx="6553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4847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40475"/>
            <a:ext cx="2895600" cy="365125"/>
          </a:xfrm>
        </p:spPr>
        <p:txBody>
          <a:bodyPr/>
          <a:lstStyle/>
          <a:p>
            <a:r>
              <a:rPr lang="en-US" dirty="0" smtClean="0"/>
              <a:t>Department of Biomedical Informatics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2D61-6C5D-4205-BE85-32FA4C85688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itle 10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b="1" dirty="0" smtClean="0"/>
              <a:t>Why is keeping </a:t>
            </a:r>
            <a:r>
              <a:rPr lang="en-US" sz="3400" b="1" dirty="0"/>
              <a:t>t</a:t>
            </a:r>
            <a:r>
              <a:rPr lang="en-US" sz="3400" b="1" dirty="0" smtClean="0"/>
              <a:t>rack of problems a problem?</a:t>
            </a:r>
            <a:endParaRPr lang="en-US" sz="3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2858562"/>
              </p:ext>
            </p:extLst>
          </p:nvPr>
        </p:nvGraphicFramePr>
        <p:xfrm>
          <a:off x="76200" y="1524000"/>
          <a:ext cx="899160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2762"/>
                <a:gridCol w="3643148"/>
                <a:gridCol w="3875690"/>
              </a:tblGrid>
              <a:tr h="38100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Patient: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Problem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+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Patient: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Problem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Problem</a:t>
                      </a:r>
                      <a:r>
                        <a:rPr lang="en-US" b="1" baseline="0" dirty="0" smtClean="0"/>
                        <a:t> list:</a:t>
                      </a:r>
                    </a:p>
                    <a:p>
                      <a:r>
                        <a:rPr lang="en-US" b="1" baseline="0" dirty="0" smtClean="0"/>
                        <a:t>Problem </a:t>
                      </a:r>
                      <a:r>
                        <a:rPr lang="en-US" b="1" baseline="0" dirty="0" smtClean="0"/>
                        <a:t>+</a:t>
                      </a:r>
                      <a:endParaRPr lang="en-US" b="1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="1" baseline="0" dirty="0" smtClean="0"/>
                        <a:t>Redundant &amp; unnecessary treatment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="1" baseline="0" dirty="0" smtClean="0"/>
                        <a:t>Increased cost of care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="1" baseline="0" dirty="0" smtClean="0"/>
                        <a:t>Adverse medical events </a:t>
                      </a:r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Problem list</a:t>
                      </a:r>
                      <a:r>
                        <a:rPr lang="en-US" b="1" baseline="0" dirty="0" smtClean="0"/>
                        <a:t>:</a:t>
                      </a:r>
                    </a:p>
                    <a:p>
                      <a:r>
                        <a:rPr lang="en-US" b="1" baseline="0" dirty="0" smtClean="0"/>
                        <a:t>Problem </a:t>
                      </a:r>
                      <a:r>
                        <a:rPr lang="en-US" b="1" baseline="0" dirty="0" smtClean="0"/>
                        <a:t>-</a:t>
                      </a:r>
                      <a:endParaRPr lang="en-US" b="1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="1" dirty="0" smtClean="0"/>
                        <a:t>Missed</a:t>
                      </a:r>
                      <a:r>
                        <a:rPr lang="en-US" b="1" baseline="0" dirty="0" smtClean="0"/>
                        <a:t> treatment opportunity</a:t>
                      </a:r>
                      <a:endParaRPr lang="en-US" b="1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="1" dirty="0" smtClean="0"/>
                        <a:t>Missed</a:t>
                      </a:r>
                      <a:r>
                        <a:rPr lang="en-US" b="1" baseline="0" dirty="0" smtClean="0"/>
                        <a:t> clinical trial inclusion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="1" baseline="0" dirty="0" smtClean="0"/>
                        <a:t>Underestimate patient risk </a:t>
                      </a:r>
                      <a:endParaRPr lang="en-US" b="1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" y="1078468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Implications of patient and problem list mismatch: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95877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Biomedical Informatics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2D61-6C5D-4205-BE85-32FA4C85688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itle 10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b="1" dirty="0" smtClean="0"/>
              <a:t>How can natural language processing (NLP) help?</a:t>
            </a:r>
            <a:endParaRPr lang="en-US" sz="34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867138"/>
            <a:ext cx="8763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Enrich the </a:t>
            </a:r>
            <a:r>
              <a:rPr lang="en-US" sz="2400" b="1" dirty="0" smtClean="0">
                <a:solidFill>
                  <a:srgbClr val="0000FF"/>
                </a:solidFill>
              </a:rPr>
              <a:t>completeness of the problem list </a:t>
            </a:r>
            <a:r>
              <a:rPr lang="en-US" sz="2400" b="1" dirty="0" smtClean="0"/>
              <a:t>by suggesting problems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Meystre and </a:t>
            </a:r>
            <a:r>
              <a:rPr lang="en-US" sz="2000" dirty="0" err="1" smtClean="0"/>
              <a:t>Haug</a:t>
            </a:r>
            <a:r>
              <a:rPr lang="en-US" sz="2000" dirty="0" smtClean="0"/>
              <a:t>. 2008. Randomized controlled trial of an automated problem list with improved sensitivity. International </a:t>
            </a:r>
            <a:r>
              <a:rPr lang="en-US" sz="2000" dirty="0"/>
              <a:t>J</a:t>
            </a:r>
            <a:r>
              <a:rPr lang="en-US" sz="2000" dirty="0" smtClean="0"/>
              <a:t>ournal </a:t>
            </a:r>
            <a:r>
              <a:rPr lang="en-US" sz="2000" dirty="0"/>
              <a:t>of </a:t>
            </a:r>
            <a:r>
              <a:rPr lang="en-US" sz="2000" dirty="0" smtClean="0"/>
              <a:t>Medical Informatics. 77. 602</a:t>
            </a:r>
            <a:r>
              <a:rPr lang="en-US" sz="2000" dirty="0"/>
              <a:t>–</a:t>
            </a:r>
            <a:r>
              <a:rPr lang="en-US" sz="2000" dirty="0" smtClean="0"/>
              <a:t>612.</a:t>
            </a:r>
          </a:p>
          <a:p>
            <a:endParaRPr lang="en-US" sz="2400" b="1" dirty="0"/>
          </a:p>
          <a:p>
            <a:r>
              <a:rPr lang="en-US" sz="2400" b="1" dirty="0" smtClean="0"/>
              <a:t>Check the </a:t>
            </a:r>
            <a:r>
              <a:rPr lang="en-US" sz="2400" b="1" dirty="0" smtClean="0">
                <a:solidFill>
                  <a:srgbClr val="0000FF"/>
                </a:solidFill>
              </a:rPr>
              <a:t>accuracy of the existing problem list </a:t>
            </a:r>
            <a:r>
              <a:rPr lang="en-US" sz="2400" b="1" dirty="0" smtClean="0"/>
              <a:t>in conjunction with medication lists prior to sign off or transfer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Carpenter et al</a:t>
            </a:r>
            <a:r>
              <a:rPr lang="en-US" sz="2000" dirty="0"/>
              <a:t>. </a:t>
            </a:r>
            <a:r>
              <a:rPr lang="en-US" sz="2000" dirty="0" smtClean="0"/>
              <a:t>2002. Using </a:t>
            </a:r>
            <a:r>
              <a:rPr lang="en-US" sz="2000" dirty="0"/>
              <a:t>m</a:t>
            </a:r>
            <a:r>
              <a:rPr lang="en-US" sz="2000" dirty="0" smtClean="0"/>
              <a:t>edication </a:t>
            </a:r>
            <a:r>
              <a:rPr lang="en-US" sz="2000" dirty="0"/>
              <a:t>l</a:t>
            </a:r>
            <a:r>
              <a:rPr lang="en-US" sz="2000" dirty="0" smtClean="0"/>
              <a:t>ist – problem </a:t>
            </a:r>
            <a:r>
              <a:rPr lang="en-US" sz="2000" dirty="0"/>
              <a:t>l</a:t>
            </a:r>
            <a:r>
              <a:rPr lang="en-US" sz="2000" dirty="0" smtClean="0"/>
              <a:t>ist </a:t>
            </a:r>
            <a:r>
              <a:rPr lang="en-US" sz="2000" dirty="0"/>
              <a:t>m</a:t>
            </a:r>
            <a:r>
              <a:rPr lang="en-US" sz="2000" dirty="0" smtClean="0"/>
              <a:t>ismatches as </a:t>
            </a:r>
            <a:r>
              <a:rPr lang="en-US" sz="2000" dirty="0"/>
              <a:t>m</a:t>
            </a:r>
            <a:r>
              <a:rPr lang="en-US" sz="2000" dirty="0" smtClean="0"/>
              <a:t>arkers </a:t>
            </a:r>
            <a:r>
              <a:rPr lang="en-US" sz="2000" dirty="0"/>
              <a:t>of </a:t>
            </a:r>
            <a:r>
              <a:rPr lang="en-US" sz="2000" dirty="0" smtClean="0"/>
              <a:t>potential </a:t>
            </a:r>
            <a:r>
              <a:rPr lang="en-US" sz="2000" dirty="0"/>
              <a:t>e</a:t>
            </a:r>
            <a:r>
              <a:rPr lang="en-US" sz="2000" dirty="0" smtClean="0"/>
              <a:t>rror. AMIA Annual Symposium Proceedings. 106-110.</a:t>
            </a:r>
          </a:p>
          <a:p>
            <a:pPr lvl="1"/>
            <a:endParaRPr lang="en-US" sz="2000" dirty="0" smtClean="0"/>
          </a:p>
          <a:p>
            <a:r>
              <a:rPr lang="en-US" sz="2400" b="1" dirty="0" smtClean="0"/>
              <a:t>Provide a </a:t>
            </a:r>
            <a:r>
              <a:rPr lang="en-US" sz="2400" b="1" dirty="0" smtClean="0">
                <a:solidFill>
                  <a:srgbClr val="0000FF"/>
                </a:solidFill>
              </a:rPr>
              <a:t>richer, more-detailed account of the problem </a:t>
            </a:r>
            <a:r>
              <a:rPr lang="en-US" sz="2400" b="1" dirty="0" smtClean="0"/>
              <a:t>over time and space</a:t>
            </a:r>
            <a:endParaRPr lang="en-US" sz="2400" dirty="0" smtClean="0"/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Bui et al. 2004. Automated medical problem list generation: towards a patient timeline</a:t>
            </a:r>
            <a:r>
              <a:rPr lang="en-US" sz="2000" dirty="0"/>
              <a:t>. </a:t>
            </a:r>
            <a:r>
              <a:rPr lang="en-US" sz="2000" dirty="0" smtClean="0"/>
              <a:t>Stud </a:t>
            </a:r>
            <a:r>
              <a:rPr lang="en-US" sz="2000" dirty="0"/>
              <a:t>Health </a:t>
            </a:r>
            <a:r>
              <a:rPr lang="en-US" sz="2000" dirty="0" err="1"/>
              <a:t>Technol</a:t>
            </a:r>
            <a:r>
              <a:rPr lang="en-US" sz="2000" dirty="0"/>
              <a:t> Inform. </a:t>
            </a:r>
            <a:r>
              <a:rPr lang="en-US" sz="2000" dirty="0" smtClean="0"/>
              <a:t>107</a:t>
            </a:r>
            <a:r>
              <a:rPr lang="en-US" sz="2000" dirty="0"/>
              <a:t>(Pt 1):587-91</a:t>
            </a:r>
            <a:r>
              <a:rPr lang="en-US" sz="2000" dirty="0" smtClean="0"/>
              <a:t>.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err="1"/>
              <a:t>Bashyam</a:t>
            </a:r>
            <a:r>
              <a:rPr lang="en-US" sz="2000" dirty="0"/>
              <a:t> et al. 2009. Problem-centric organization and visualization of patient imaging and clinical data. </a:t>
            </a:r>
            <a:r>
              <a:rPr lang="en-US" sz="2000" dirty="0" err="1"/>
              <a:t>Radiographics</a:t>
            </a:r>
            <a:r>
              <a:rPr lang="en-US" sz="2000" dirty="0"/>
              <a:t>. 29:331–343. 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6202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0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/>
              <a:t>What are common steps using NLP to generate the problem list?  </a:t>
            </a:r>
            <a:endParaRPr lang="en-US" sz="3600" dirty="0"/>
          </a:p>
        </p:txBody>
      </p:sp>
      <p:sp>
        <p:nvSpPr>
          <p:cNvPr id="6" name="Folded Corner 5"/>
          <p:cNvSpPr/>
          <p:nvPr/>
        </p:nvSpPr>
        <p:spPr>
          <a:xfrm>
            <a:off x="457200" y="1447800"/>
            <a:ext cx="1447800" cy="1447800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lded Corner 8"/>
          <p:cNvSpPr/>
          <p:nvPr/>
        </p:nvSpPr>
        <p:spPr>
          <a:xfrm>
            <a:off x="609600" y="1600200"/>
            <a:ext cx="1447800" cy="1447800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lded Corner 9"/>
          <p:cNvSpPr/>
          <p:nvPr/>
        </p:nvSpPr>
        <p:spPr>
          <a:xfrm>
            <a:off x="762000" y="1752600"/>
            <a:ext cx="1447800" cy="1447800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4400" y="1905000"/>
            <a:ext cx="381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7800" y="1905000"/>
            <a:ext cx="381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66800" y="2209800"/>
            <a:ext cx="381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600200" y="2209800"/>
            <a:ext cx="381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14400" y="2514600"/>
            <a:ext cx="381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447800" y="2514600"/>
            <a:ext cx="381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66800" y="2819400"/>
            <a:ext cx="381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600200" y="2819400"/>
            <a:ext cx="381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3276600"/>
            <a:ext cx="2898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Step 1) Identifying </a:t>
            </a:r>
            <a:r>
              <a:rPr lang="en-US" b="1" dirty="0"/>
              <a:t>problems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934200" y="4459069"/>
            <a:ext cx="3810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934200" y="4763869"/>
            <a:ext cx="381000" cy="152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934200" y="5068669"/>
            <a:ext cx="381000" cy="152400"/>
          </a:xfrm>
          <a:prstGeom prst="rect">
            <a:avLst/>
          </a:prstGeom>
          <a:solidFill>
            <a:srgbClr val="8064A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934200" y="5373469"/>
            <a:ext cx="381000" cy="152400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715000" y="5879068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Step </a:t>
            </a:r>
            <a:r>
              <a:rPr lang="en-US" b="1" dirty="0" smtClean="0"/>
              <a:t>4) </a:t>
            </a:r>
            <a:r>
              <a:rPr lang="en-US" b="1" dirty="0"/>
              <a:t>Organizing and </a:t>
            </a:r>
            <a:r>
              <a:rPr lang="en-US" b="1" dirty="0" smtClean="0"/>
              <a:t>filtering</a:t>
            </a:r>
            <a:endParaRPr lang="en-US" b="1" dirty="0"/>
          </a:p>
        </p:txBody>
      </p:sp>
      <p:sp>
        <p:nvSpPr>
          <p:cNvPr id="47" name="Rectangle 46"/>
          <p:cNvSpPr/>
          <p:nvPr/>
        </p:nvSpPr>
        <p:spPr>
          <a:xfrm>
            <a:off x="7391400" y="4343400"/>
            <a:ext cx="137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Active</a:t>
            </a:r>
            <a:endParaRPr lang="en-US" b="1" dirty="0"/>
          </a:p>
        </p:txBody>
      </p:sp>
      <p:sp>
        <p:nvSpPr>
          <p:cNvPr id="48" name="Rectangle 47"/>
          <p:cNvSpPr/>
          <p:nvPr/>
        </p:nvSpPr>
        <p:spPr>
          <a:xfrm>
            <a:off x="7391400" y="4648200"/>
            <a:ext cx="137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</a:t>
            </a:r>
            <a:r>
              <a:rPr lang="en-US" b="1" dirty="0" smtClean="0"/>
              <a:t>ctive</a:t>
            </a:r>
            <a:endParaRPr lang="en-US" b="1" dirty="0"/>
          </a:p>
        </p:txBody>
      </p:sp>
      <p:sp>
        <p:nvSpPr>
          <p:cNvPr id="49" name="Rectangle 48"/>
          <p:cNvSpPr/>
          <p:nvPr/>
        </p:nvSpPr>
        <p:spPr>
          <a:xfrm>
            <a:off x="7391400" y="4953000"/>
            <a:ext cx="137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</a:t>
            </a:r>
            <a:r>
              <a:rPr lang="en-US" b="1" dirty="0" smtClean="0"/>
              <a:t>ctive</a:t>
            </a:r>
            <a:endParaRPr lang="en-US" b="1" dirty="0"/>
          </a:p>
        </p:txBody>
      </p:sp>
      <p:sp>
        <p:nvSpPr>
          <p:cNvPr id="50" name="Rectangle 49"/>
          <p:cNvSpPr/>
          <p:nvPr/>
        </p:nvSpPr>
        <p:spPr>
          <a:xfrm>
            <a:off x="7391400" y="5269468"/>
            <a:ext cx="137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Inactive</a:t>
            </a:r>
            <a:endParaRPr lang="en-US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600200" y="4495800"/>
            <a:ext cx="3505200" cy="2057400"/>
            <a:chOff x="4648200" y="1868269"/>
            <a:chExt cx="3505200" cy="2057400"/>
          </a:xfrm>
        </p:grpSpPr>
        <p:sp>
          <p:nvSpPr>
            <p:cNvPr id="32" name="Rectangle 31"/>
            <p:cNvSpPr/>
            <p:nvPr/>
          </p:nvSpPr>
          <p:spPr>
            <a:xfrm>
              <a:off x="5867400" y="1868269"/>
              <a:ext cx="381000" cy="152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486400" y="2173069"/>
              <a:ext cx="3810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019800" y="2173069"/>
              <a:ext cx="381000" cy="152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334000" y="2477869"/>
              <a:ext cx="381000" cy="152400"/>
            </a:xfrm>
            <a:prstGeom prst="rect">
              <a:avLst/>
            </a:prstGeom>
            <a:solidFill>
              <a:srgbClr val="8064A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486400" y="2782669"/>
              <a:ext cx="381000" cy="1524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019800" y="2782669"/>
              <a:ext cx="381000" cy="1524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648200" y="3279338"/>
              <a:ext cx="3505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/>
                <a:t>Step </a:t>
              </a:r>
              <a:r>
                <a:rPr lang="en-US" b="1" dirty="0" smtClean="0"/>
                <a:t>3) </a:t>
              </a:r>
              <a:r>
                <a:rPr lang="en-US" b="1" dirty="0"/>
                <a:t>Reconciling </a:t>
              </a:r>
              <a:r>
                <a:rPr lang="en-US" b="1" dirty="0" smtClean="0"/>
                <a:t>same mentions and episodes of problems</a:t>
              </a:r>
              <a:endParaRPr lang="en-US" b="1" dirty="0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6096000" y="1981200"/>
              <a:ext cx="0" cy="228600"/>
            </a:xfrm>
            <a:prstGeom prst="line">
              <a:avLst/>
            </a:prstGeom>
            <a:ln>
              <a:solidFill>
                <a:srgbClr val="000000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38" idx="1"/>
            </p:cNvCxnSpPr>
            <p:nvPr/>
          </p:nvCxnSpPr>
          <p:spPr>
            <a:xfrm>
              <a:off x="5867400" y="2858869"/>
              <a:ext cx="152400" cy="0"/>
            </a:xfrm>
            <a:prstGeom prst="line">
              <a:avLst/>
            </a:prstGeom>
            <a:ln>
              <a:solidFill>
                <a:srgbClr val="000000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5029200" y="1828800"/>
            <a:ext cx="381000" cy="152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562600" y="1828800"/>
            <a:ext cx="381000" cy="1524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181600" y="2133600"/>
            <a:ext cx="381000" cy="1524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715000" y="2133600"/>
            <a:ext cx="381000" cy="1524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029200" y="2438400"/>
            <a:ext cx="381000" cy="1524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562600" y="2438400"/>
            <a:ext cx="381000" cy="152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181600" y="2743200"/>
            <a:ext cx="381000" cy="1524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715000" y="2743200"/>
            <a:ext cx="381000" cy="1524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343400" y="3200400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Step 2</a:t>
            </a:r>
            <a:r>
              <a:rPr lang="en-US" b="1" dirty="0" smtClean="0"/>
              <a:t>) </a:t>
            </a:r>
            <a:r>
              <a:rPr lang="en-US" b="1" dirty="0"/>
              <a:t>Identifying </a:t>
            </a:r>
            <a:r>
              <a:rPr lang="en-US" b="1" dirty="0" smtClean="0"/>
              <a:t>context</a:t>
            </a:r>
          </a:p>
          <a:p>
            <a:r>
              <a:rPr lang="en-US" b="1" dirty="0" smtClean="0"/>
              <a:t> </a:t>
            </a:r>
            <a:r>
              <a:rPr lang="en-US" b="1" dirty="0"/>
              <a:t>of problem mentions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400800" y="1484531"/>
            <a:ext cx="10668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Who?</a:t>
            </a:r>
          </a:p>
          <a:p>
            <a:r>
              <a:rPr lang="en-US" b="1" dirty="0" smtClean="0"/>
              <a:t>What?</a:t>
            </a:r>
          </a:p>
          <a:p>
            <a:r>
              <a:rPr lang="en-US" b="1" dirty="0" smtClean="0"/>
              <a:t>When? </a:t>
            </a:r>
          </a:p>
          <a:p>
            <a:r>
              <a:rPr lang="en-US" b="1" dirty="0" smtClean="0"/>
              <a:t>Where? </a:t>
            </a:r>
          </a:p>
          <a:p>
            <a:r>
              <a:rPr lang="en-US" b="1" dirty="0" smtClean="0"/>
              <a:t>How?</a:t>
            </a:r>
          </a:p>
          <a:p>
            <a:r>
              <a:rPr lang="en-US" b="1" dirty="0" smtClean="0"/>
              <a:t>If?</a:t>
            </a:r>
            <a:endParaRPr lang="en-US" b="1" dirty="0"/>
          </a:p>
        </p:txBody>
      </p:sp>
      <p:sp>
        <p:nvSpPr>
          <p:cNvPr id="5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Department of Biomedical Informatics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056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0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/>
              <a:t>What are common steps using NLP to generate the problem list?  </a:t>
            </a:r>
            <a:endParaRPr lang="en-US" sz="3600" dirty="0"/>
          </a:p>
        </p:txBody>
      </p:sp>
      <p:sp>
        <p:nvSpPr>
          <p:cNvPr id="6" name="Folded Corner 5"/>
          <p:cNvSpPr/>
          <p:nvPr/>
        </p:nvSpPr>
        <p:spPr>
          <a:xfrm>
            <a:off x="457200" y="1447800"/>
            <a:ext cx="1447800" cy="1447800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lded Corner 8"/>
          <p:cNvSpPr/>
          <p:nvPr/>
        </p:nvSpPr>
        <p:spPr>
          <a:xfrm>
            <a:off x="609600" y="1600200"/>
            <a:ext cx="1447800" cy="1447800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lded Corner 9"/>
          <p:cNvSpPr/>
          <p:nvPr/>
        </p:nvSpPr>
        <p:spPr>
          <a:xfrm>
            <a:off x="762000" y="1752600"/>
            <a:ext cx="1447800" cy="1447800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4400" y="1905000"/>
            <a:ext cx="381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7800" y="1905000"/>
            <a:ext cx="381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66800" y="2209800"/>
            <a:ext cx="381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600200" y="2209800"/>
            <a:ext cx="381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14400" y="2514600"/>
            <a:ext cx="381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447800" y="2514600"/>
            <a:ext cx="381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66800" y="2819400"/>
            <a:ext cx="381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600200" y="2819400"/>
            <a:ext cx="381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3276600"/>
            <a:ext cx="2898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Step 1) Identifying </a:t>
            </a:r>
            <a:r>
              <a:rPr lang="en-US" b="1" dirty="0"/>
              <a:t>problems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934200" y="4459069"/>
            <a:ext cx="3810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934200" y="4763869"/>
            <a:ext cx="381000" cy="152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934200" y="5068669"/>
            <a:ext cx="381000" cy="152400"/>
          </a:xfrm>
          <a:prstGeom prst="rect">
            <a:avLst/>
          </a:prstGeom>
          <a:solidFill>
            <a:srgbClr val="8064A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934200" y="5373469"/>
            <a:ext cx="381000" cy="152400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715000" y="5879068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Step </a:t>
            </a:r>
            <a:r>
              <a:rPr lang="en-US" b="1" dirty="0" smtClean="0"/>
              <a:t>4) </a:t>
            </a:r>
            <a:r>
              <a:rPr lang="en-US" b="1" dirty="0"/>
              <a:t>Organizing and </a:t>
            </a:r>
            <a:r>
              <a:rPr lang="en-US" b="1" dirty="0" smtClean="0"/>
              <a:t>filtering</a:t>
            </a:r>
            <a:endParaRPr lang="en-US" b="1" dirty="0"/>
          </a:p>
        </p:txBody>
      </p:sp>
      <p:sp>
        <p:nvSpPr>
          <p:cNvPr id="47" name="Rectangle 46"/>
          <p:cNvSpPr/>
          <p:nvPr/>
        </p:nvSpPr>
        <p:spPr>
          <a:xfrm>
            <a:off x="7391400" y="4343400"/>
            <a:ext cx="137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Active</a:t>
            </a:r>
            <a:endParaRPr lang="en-US" b="1" dirty="0"/>
          </a:p>
        </p:txBody>
      </p:sp>
      <p:sp>
        <p:nvSpPr>
          <p:cNvPr id="48" name="Rectangle 47"/>
          <p:cNvSpPr/>
          <p:nvPr/>
        </p:nvSpPr>
        <p:spPr>
          <a:xfrm>
            <a:off x="7391400" y="4648200"/>
            <a:ext cx="137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</a:t>
            </a:r>
            <a:r>
              <a:rPr lang="en-US" b="1" dirty="0" smtClean="0"/>
              <a:t>ctive</a:t>
            </a:r>
            <a:endParaRPr lang="en-US" b="1" dirty="0"/>
          </a:p>
        </p:txBody>
      </p:sp>
      <p:sp>
        <p:nvSpPr>
          <p:cNvPr id="49" name="Rectangle 48"/>
          <p:cNvSpPr/>
          <p:nvPr/>
        </p:nvSpPr>
        <p:spPr>
          <a:xfrm>
            <a:off x="7391400" y="4953000"/>
            <a:ext cx="137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</a:t>
            </a:r>
            <a:r>
              <a:rPr lang="en-US" b="1" dirty="0" smtClean="0"/>
              <a:t>ctive</a:t>
            </a:r>
            <a:endParaRPr lang="en-US" b="1" dirty="0"/>
          </a:p>
        </p:txBody>
      </p:sp>
      <p:sp>
        <p:nvSpPr>
          <p:cNvPr id="50" name="Rectangle 49"/>
          <p:cNvSpPr/>
          <p:nvPr/>
        </p:nvSpPr>
        <p:spPr>
          <a:xfrm>
            <a:off x="7391400" y="5269468"/>
            <a:ext cx="137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Inactive</a:t>
            </a:r>
            <a:endParaRPr lang="en-US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600200" y="4495800"/>
            <a:ext cx="3505200" cy="2057400"/>
            <a:chOff x="4648200" y="1868269"/>
            <a:chExt cx="3505200" cy="2057400"/>
          </a:xfrm>
        </p:grpSpPr>
        <p:sp>
          <p:nvSpPr>
            <p:cNvPr id="32" name="Rectangle 31"/>
            <p:cNvSpPr/>
            <p:nvPr/>
          </p:nvSpPr>
          <p:spPr>
            <a:xfrm>
              <a:off x="5867400" y="1868269"/>
              <a:ext cx="381000" cy="152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486400" y="2173069"/>
              <a:ext cx="3810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019800" y="2173069"/>
              <a:ext cx="381000" cy="152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334000" y="2477869"/>
              <a:ext cx="381000" cy="152400"/>
            </a:xfrm>
            <a:prstGeom prst="rect">
              <a:avLst/>
            </a:prstGeom>
            <a:solidFill>
              <a:srgbClr val="8064A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486400" y="2782669"/>
              <a:ext cx="381000" cy="1524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019800" y="2782669"/>
              <a:ext cx="381000" cy="1524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648200" y="3279338"/>
              <a:ext cx="3505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/>
                <a:t>Step </a:t>
              </a:r>
              <a:r>
                <a:rPr lang="en-US" b="1" dirty="0" smtClean="0"/>
                <a:t>3) </a:t>
              </a:r>
              <a:r>
                <a:rPr lang="en-US" b="1" dirty="0"/>
                <a:t>Reconciling </a:t>
              </a:r>
              <a:r>
                <a:rPr lang="en-US" b="1" dirty="0" smtClean="0"/>
                <a:t>same mentions and episodes of problems</a:t>
              </a:r>
              <a:endParaRPr lang="en-US" b="1" dirty="0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6096000" y="1981200"/>
              <a:ext cx="0" cy="228600"/>
            </a:xfrm>
            <a:prstGeom prst="line">
              <a:avLst/>
            </a:prstGeom>
            <a:ln>
              <a:solidFill>
                <a:srgbClr val="000000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38" idx="1"/>
            </p:cNvCxnSpPr>
            <p:nvPr/>
          </p:nvCxnSpPr>
          <p:spPr>
            <a:xfrm>
              <a:off x="5867400" y="2858869"/>
              <a:ext cx="152400" cy="0"/>
            </a:xfrm>
            <a:prstGeom prst="line">
              <a:avLst/>
            </a:prstGeom>
            <a:ln>
              <a:solidFill>
                <a:srgbClr val="000000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5029200" y="1828800"/>
            <a:ext cx="381000" cy="152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562600" y="1828800"/>
            <a:ext cx="381000" cy="1524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181600" y="2133600"/>
            <a:ext cx="381000" cy="1524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715000" y="2133600"/>
            <a:ext cx="381000" cy="1524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029200" y="2438400"/>
            <a:ext cx="381000" cy="1524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562600" y="2438400"/>
            <a:ext cx="381000" cy="152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181600" y="2743200"/>
            <a:ext cx="381000" cy="1524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715000" y="2743200"/>
            <a:ext cx="381000" cy="1524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343400" y="3200400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Step 2</a:t>
            </a:r>
            <a:r>
              <a:rPr lang="en-US" b="1" dirty="0" smtClean="0"/>
              <a:t>) </a:t>
            </a:r>
            <a:r>
              <a:rPr lang="en-US" b="1" dirty="0"/>
              <a:t>Identifying </a:t>
            </a:r>
            <a:r>
              <a:rPr lang="en-US" b="1" dirty="0" smtClean="0"/>
              <a:t>context</a:t>
            </a:r>
          </a:p>
          <a:p>
            <a:r>
              <a:rPr lang="en-US" b="1" dirty="0" smtClean="0"/>
              <a:t> </a:t>
            </a:r>
            <a:r>
              <a:rPr lang="en-US" b="1" dirty="0"/>
              <a:t>of problem mentions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400800" y="1484531"/>
            <a:ext cx="10668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Who?</a:t>
            </a:r>
          </a:p>
          <a:p>
            <a:r>
              <a:rPr lang="en-US" b="1" dirty="0" smtClean="0"/>
              <a:t>What?</a:t>
            </a:r>
          </a:p>
          <a:p>
            <a:r>
              <a:rPr lang="en-US" b="1" dirty="0" smtClean="0"/>
              <a:t>When? </a:t>
            </a:r>
          </a:p>
          <a:p>
            <a:r>
              <a:rPr lang="en-US" b="1" dirty="0" smtClean="0"/>
              <a:t>Where? </a:t>
            </a:r>
          </a:p>
          <a:p>
            <a:r>
              <a:rPr lang="en-US" b="1" dirty="0" smtClean="0"/>
              <a:t>How?</a:t>
            </a:r>
          </a:p>
          <a:p>
            <a:r>
              <a:rPr lang="en-US" b="1" dirty="0" smtClean="0"/>
              <a:t>If?</a:t>
            </a:r>
            <a:endParaRPr lang="en-US" b="1" dirty="0"/>
          </a:p>
        </p:txBody>
      </p:sp>
      <p:sp>
        <p:nvSpPr>
          <p:cNvPr id="58" name="Rectangle 57"/>
          <p:cNvSpPr/>
          <p:nvPr/>
        </p:nvSpPr>
        <p:spPr>
          <a:xfrm>
            <a:off x="4343400" y="1447800"/>
            <a:ext cx="2971800" cy="2438400"/>
          </a:xfrm>
          <a:prstGeom prst="rect">
            <a:avLst/>
          </a:prstGeom>
          <a:noFill/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Department of Biomedical Informatics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736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2D61-6C5D-4205-BE85-32FA4C85688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Title 10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/>
              <a:t>What contextual information </a:t>
            </a:r>
            <a:r>
              <a:rPr lang="en-US" sz="3600" b="1" dirty="0"/>
              <a:t>c</a:t>
            </a:r>
            <a:r>
              <a:rPr lang="en-US" sz="3600" b="1" dirty="0" smtClean="0"/>
              <a:t>ould be used to classify problems in a problem list?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1752601" y="1487269"/>
            <a:ext cx="3810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209800" y="1371600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Active, Inactive, Resolved, </a:t>
            </a:r>
            <a:r>
              <a:rPr lang="en-US" b="1" dirty="0"/>
              <a:t>Proposed, </a:t>
            </a:r>
            <a:r>
              <a:rPr lang="en-US" b="1" dirty="0" smtClean="0"/>
              <a:t>Historical</a:t>
            </a:r>
            <a:endParaRPr lang="en-US" b="1" dirty="0"/>
          </a:p>
        </p:txBody>
      </p:sp>
      <p:cxnSp>
        <p:nvCxnSpPr>
          <p:cNvPr id="5" name="Elbow Connector 4"/>
          <p:cNvCxnSpPr/>
          <p:nvPr/>
        </p:nvCxnSpPr>
        <p:spPr>
          <a:xfrm rot="5400000">
            <a:off x="-1257299" y="3390900"/>
            <a:ext cx="4876802" cy="1143003"/>
          </a:xfrm>
          <a:prstGeom prst="bentConnector3">
            <a:avLst>
              <a:gd name="adj1" fmla="val 1019"/>
            </a:avLst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685800" y="1916668"/>
            <a:ext cx="7239000" cy="369332"/>
            <a:chOff x="685800" y="1916668"/>
            <a:chExt cx="7239000" cy="369332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685800" y="2133600"/>
              <a:ext cx="6858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1524000" y="1916668"/>
              <a:ext cx="6400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u="sng" dirty="0" smtClean="0"/>
                <a:t>Experiencer</a:t>
              </a:r>
              <a:r>
                <a:rPr lang="en-US" b="1" dirty="0" smtClean="0"/>
                <a:t> - </a:t>
              </a:r>
              <a:r>
                <a:rPr lang="en-US" i="1" dirty="0" smtClean="0"/>
                <a:t>who is experiencing the problem</a:t>
              </a:r>
              <a:r>
                <a:rPr lang="en-US" dirty="0" smtClean="0"/>
                <a:t>: </a:t>
              </a:r>
              <a:r>
                <a:rPr lang="en-US" b="1" dirty="0" smtClean="0"/>
                <a:t>patient or other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85800" y="2450068"/>
            <a:ext cx="6858000" cy="369332"/>
            <a:chOff x="685800" y="2450068"/>
            <a:chExt cx="6858000" cy="369332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685800" y="2667000"/>
              <a:ext cx="6858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1524000" y="2450068"/>
              <a:ext cx="6019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u="sng" dirty="0" smtClean="0"/>
                <a:t>Existence </a:t>
              </a:r>
              <a:r>
                <a:rPr lang="en-US" b="1" dirty="0" smtClean="0"/>
                <a:t>– </a:t>
              </a:r>
              <a:r>
                <a:rPr lang="en-US" i="1" dirty="0" smtClean="0"/>
                <a:t>did the problem ever occur: </a:t>
              </a:r>
              <a:r>
                <a:rPr lang="en-US" b="1" dirty="0" smtClean="0"/>
                <a:t>yes or no</a:t>
              </a:r>
              <a:endParaRPr lang="en-US" b="1" u="sng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85800" y="2983468"/>
            <a:ext cx="8305800" cy="369332"/>
            <a:chOff x="685800" y="2983468"/>
            <a:chExt cx="8305800" cy="369332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685800" y="3200400"/>
              <a:ext cx="6858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1524000" y="2983468"/>
              <a:ext cx="7467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u="sng" dirty="0" smtClean="0"/>
                <a:t>Certainty </a:t>
              </a:r>
              <a:r>
                <a:rPr lang="en-US" b="1" dirty="0" smtClean="0"/>
                <a:t>– </a:t>
              </a:r>
              <a:r>
                <a:rPr lang="en-US" i="1" dirty="0" smtClean="0"/>
                <a:t>what certainty level of existence:</a:t>
              </a:r>
              <a:r>
                <a:rPr lang="en-US" b="1" dirty="0" smtClean="0"/>
                <a:t> high, moderate, low, unmarked</a:t>
              </a:r>
              <a:r>
                <a:rPr lang="en-US" i="1" dirty="0" smtClean="0"/>
                <a:t> </a:t>
              </a:r>
              <a:endParaRPr lang="en-US" b="1" u="sng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85800" y="3516868"/>
            <a:ext cx="8229600" cy="369332"/>
            <a:chOff x="685800" y="3516868"/>
            <a:chExt cx="8229600" cy="369332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685800" y="3733800"/>
              <a:ext cx="6858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1524000" y="3516868"/>
              <a:ext cx="7391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u="sng" dirty="0" smtClean="0"/>
                <a:t>Mental State </a:t>
              </a:r>
              <a:r>
                <a:rPr lang="en-US" dirty="0" smtClean="0"/>
                <a:t>– </a:t>
              </a:r>
              <a:r>
                <a:rPr lang="en-US" i="1" dirty="0" smtClean="0"/>
                <a:t>any mental postulation about problem</a:t>
              </a:r>
              <a:r>
                <a:rPr lang="en-US" i="1" dirty="0"/>
                <a:t>: </a:t>
              </a:r>
              <a:r>
                <a:rPr lang="en-US" b="1" dirty="0"/>
                <a:t>yes or </a:t>
              </a:r>
              <a:r>
                <a:rPr lang="en-US" b="1" dirty="0" smtClean="0"/>
                <a:t>no</a:t>
              </a:r>
              <a:endParaRPr lang="en-US" b="1" u="sng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85800" y="4572000"/>
            <a:ext cx="8458200" cy="902732"/>
            <a:chOff x="685800" y="4050268"/>
            <a:chExt cx="8458200" cy="902732"/>
          </a:xfrm>
        </p:grpSpPr>
        <p:grpSp>
          <p:nvGrpSpPr>
            <p:cNvPr id="57" name="Group 56"/>
            <p:cNvGrpSpPr/>
            <p:nvPr/>
          </p:nvGrpSpPr>
          <p:grpSpPr>
            <a:xfrm>
              <a:off x="685800" y="4050268"/>
              <a:ext cx="8458200" cy="369332"/>
              <a:chOff x="685800" y="4050268"/>
              <a:chExt cx="8458200" cy="369332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685800" y="4267200"/>
                <a:ext cx="6858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Rectangle 41"/>
              <p:cNvSpPr/>
              <p:nvPr/>
            </p:nvSpPr>
            <p:spPr>
              <a:xfrm>
                <a:off x="1524000" y="4050268"/>
                <a:ext cx="7620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u="sng" dirty="0" smtClean="0"/>
                  <a:t>Change </a:t>
                </a:r>
                <a:r>
                  <a:rPr lang="en-US" b="1" dirty="0" smtClean="0"/>
                  <a:t>– </a:t>
                </a:r>
                <a:r>
                  <a:rPr lang="en-US" i="1" dirty="0" smtClean="0"/>
                  <a:t>what (if any) state associated: </a:t>
                </a:r>
                <a:r>
                  <a:rPr lang="en-US" b="1" dirty="0" smtClean="0"/>
                  <a:t>unmarked, improving, worsening, etc. </a:t>
                </a:r>
                <a:r>
                  <a:rPr lang="en-US" i="1" dirty="0" smtClean="0"/>
                  <a:t> </a:t>
                </a:r>
                <a:endParaRPr lang="en-US" b="1" u="sng" dirty="0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685800" y="4583668"/>
              <a:ext cx="7239000" cy="369332"/>
              <a:chOff x="685800" y="4583668"/>
              <a:chExt cx="7239000" cy="369332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685800" y="4800600"/>
                <a:ext cx="6858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42"/>
              <p:cNvSpPr/>
              <p:nvPr/>
            </p:nvSpPr>
            <p:spPr>
              <a:xfrm>
                <a:off x="1524000" y="4583668"/>
                <a:ext cx="64008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u="sng" dirty="0" smtClean="0"/>
                  <a:t>Intermittency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– </a:t>
                </a:r>
                <a:r>
                  <a:rPr lang="en-US" i="1" dirty="0" smtClean="0"/>
                  <a:t>is the problem intermittent: </a:t>
                </a:r>
                <a:r>
                  <a:rPr lang="en-US" b="1" dirty="0" smtClean="0"/>
                  <a:t>yes, no, or unmarked</a:t>
                </a:r>
                <a:endParaRPr lang="en-US" b="1" dirty="0"/>
              </a:p>
            </p:txBody>
          </p:sp>
        </p:grpSp>
      </p:grpSp>
      <p:sp>
        <p:nvSpPr>
          <p:cNvPr id="47" name="Footer Placeholder 6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Department of Biomedical Informatics</a:t>
            </a:r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685800" y="4050268"/>
            <a:ext cx="8153400" cy="369332"/>
            <a:chOff x="685800" y="4572000"/>
            <a:chExt cx="8153400" cy="369332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685800" y="4800600"/>
              <a:ext cx="6858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1524000" y="4572000"/>
              <a:ext cx="7315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u="sng" dirty="0"/>
                <a:t>Generalized or </a:t>
              </a:r>
              <a:r>
                <a:rPr lang="en-US" b="1" u="sng" dirty="0" smtClean="0"/>
                <a:t>Conditional </a:t>
              </a:r>
              <a:r>
                <a:rPr lang="en-US" dirty="0" smtClean="0"/>
                <a:t>– </a:t>
              </a:r>
              <a:r>
                <a:rPr lang="en-US" i="1" dirty="0" smtClean="0"/>
                <a:t>is problem stated with modality</a:t>
              </a:r>
              <a:r>
                <a:rPr lang="en-US" i="1" dirty="0"/>
                <a:t>: </a:t>
              </a:r>
              <a:r>
                <a:rPr lang="en-US" b="1" dirty="0"/>
                <a:t>yes or </a:t>
              </a:r>
              <a:r>
                <a:rPr lang="en-US" b="1" dirty="0" smtClean="0"/>
                <a:t>no</a:t>
              </a:r>
              <a:endParaRPr lang="en-US" b="1" u="sng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85800" y="5650468"/>
            <a:ext cx="8458200" cy="369332"/>
            <a:chOff x="685800" y="4583668"/>
            <a:chExt cx="8458200" cy="369332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685800" y="4800600"/>
              <a:ext cx="6858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/>
            <p:cNvSpPr/>
            <p:nvPr/>
          </p:nvSpPr>
          <p:spPr>
            <a:xfrm>
              <a:off x="1524000" y="4583668"/>
              <a:ext cx="7620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u="sng" dirty="0" smtClean="0"/>
                <a:t>Relation to Current Visit </a:t>
              </a:r>
              <a:r>
                <a:rPr lang="en-US" b="1" dirty="0" smtClean="0"/>
                <a:t>– </a:t>
              </a:r>
              <a:r>
                <a:rPr lang="en-US" i="1" dirty="0" smtClean="0"/>
                <a:t>interval relative to encounter: </a:t>
              </a:r>
              <a:r>
                <a:rPr lang="en-US" b="1" dirty="0"/>
                <a:t>b</a:t>
              </a:r>
              <a:r>
                <a:rPr lang="en-US" b="1" dirty="0" smtClean="0"/>
                <a:t>efore, after, etc.</a:t>
              </a:r>
              <a:r>
                <a:rPr lang="en-US" i="1" dirty="0" smtClean="0"/>
                <a:t> </a:t>
              </a:r>
              <a:endParaRPr lang="en-US" b="1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85800" y="6183868"/>
            <a:ext cx="8458200" cy="369332"/>
            <a:chOff x="685800" y="4583668"/>
            <a:chExt cx="8458200" cy="369332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685800" y="4800600"/>
              <a:ext cx="6858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1524000" y="4583668"/>
              <a:ext cx="7620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u="sng" dirty="0" smtClean="0"/>
                <a:t>Start Relative to Current Visit </a:t>
              </a:r>
              <a:r>
                <a:rPr lang="en-US" dirty="0" smtClean="0"/>
                <a:t>– </a:t>
              </a:r>
              <a:r>
                <a:rPr lang="en-US" i="1" dirty="0" smtClean="0"/>
                <a:t>magnitude &amp; units of start before encounter   </a:t>
              </a:r>
              <a:endParaRPr lang="en-US" b="1" u="sng" dirty="0"/>
            </a:p>
          </p:txBody>
        </p:sp>
      </p:grpSp>
    </p:spTree>
    <p:extLst>
      <p:ext uri="{BB962C8B-B14F-4D97-AF65-F5344CB8AC3E}">
        <p14:creationId xmlns:p14="http://schemas.microsoft.com/office/powerpoint/2010/main" val="1631162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2D61-6C5D-4205-BE85-32FA4C85688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Title 10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/>
              <a:t>What contextual information </a:t>
            </a:r>
            <a:r>
              <a:rPr lang="en-US" sz="3600" b="1" dirty="0"/>
              <a:t>c</a:t>
            </a:r>
            <a:r>
              <a:rPr lang="en-US" sz="3600" b="1" dirty="0" smtClean="0"/>
              <a:t>ould be used to classify problems in a problem list?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1752601" y="1487269"/>
            <a:ext cx="3810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209800" y="1371600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Active, Inactive, Resolved, Proposed, Historical</a:t>
            </a:r>
            <a:endParaRPr lang="en-US" b="1" dirty="0"/>
          </a:p>
        </p:txBody>
      </p:sp>
      <p:cxnSp>
        <p:nvCxnSpPr>
          <p:cNvPr id="5" name="Elbow Connector 4"/>
          <p:cNvCxnSpPr/>
          <p:nvPr/>
        </p:nvCxnSpPr>
        <p:spPr>
          <a:xfrm rot="5400000">
            <a:off x="-1257299" y="3390900"/>
            <a:ext cx="4876802" cy="1143003"/>
          </a:xfrm>
          <a:prstGeom prst="bentConnector3">
            <a:avLst>
              <a:gd name="adj1" fmla="val 1019"/>
            </a:avLst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685800" y="1916668"/>
            <a:ext cx="7924800" cy="369332"/>
            <a:chOff x="685800" y="1916668"/>
            <a:chExt cx="7924800" cy="369332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685800" y="2133600"/>
              <a:ext cx="6858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1524000" y="1916668"/>
              <a:ext cx="7086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u="sng" dirty="0" smtClean="0"/>
                <a:t>Experiencer</a:t>
              </a:r>
              <a:r>
                <a:rPr lang="en-US" b="1" dirty="0" smtClean="0"/>
                <a:t> - </a:t>
              </a:r>
              <a:r>
                <a:rPr lang="en-US" i="1" dirty="0" smtClean="0"/>
                <a:t>who is experiencing the problem</a:t>
              </a:r>
              <a:r>
                <a:rPr lang="en-US" b="1" dirty="0" smtClean="0"/>
                <a:t>: patient or other </a:t>
              </a:r>
              <a:endParaRPr lang="en-US" b="1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85800" y="2450068"/>
            <a:ext cx="6858000" cy="369332"/>
            <a:chOff x="685800" y="2450068"/>
            <a:chExt cx="6858000" cy="369332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685800" y="2667000"/>
              <a:ext cx="6858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1524000" y="2450068"/>
              <a:ext cx="6019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u="sng" dirty="0" smtClean="0"/>
                <a:t>Existence </a:t>
              </a:r>
              <a:r>
                <a:rPr lang="en-US" b="1" dirty="0" smtClean="0"/>
                <a:t>– </a:t>
              </a:r>
              <a:r>
                <a:rPr lang="en-US" i="1" dirty="0" smtClean="0"/>
                <a:t>did the problem ever occur: </a:t>
              </a:r>
              <a:r>
                <a:rPr lang="en-US" b="1" dirty="0" smtClean="0"/>
                <a:t>yes or no</a:t>
              </a:r>
              <a:endParaRPr lang="en-US" b="1" u="sng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85800" y="2983468"/>
            <a:ext cx="8305800" cy="369332"/>
            <a:chOff x="685800" y="2983468"/>
            <a:chExt cx="8305800" cy="369332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685800" y="3200400"/>
              <a:ext cx="6858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1524000" y="2983468"/>
              <a:ext cx="7467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u="sng" dirty="0" smtClean="0"/>
                <a:t>Certainty </a:t>
              </a:r>
              <a:r>
                <a:rPr lang="en-US" b="1" dirty="0" smtClean="0"/>
                <a:t>– </a:t>
              </a:r>
              <a:r>
                <a:rPr lang="en-US" i="1" dirty="0" smtClean="0"/>
                <a:t>what certainty level of existence:</a:t>
              </a:r>
              <a:r>
                <a:rPr lang="en-US" b="1" dirty="0" smtClean="0"/>
                <a:t> high, moderate, low, unmarked</a:t>
              </a:r>
              <a:r>
                <a:rPr lang="en-US" i="1" dirty="0" smtClean="0"/>
                <a:t> </a:t>
              </a:r>
              <a:endParaRPr lang="en-US" b="1" u="sng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85800" y="3516868"/>
            <a:ext cx="8229600" cy="369332"/>
            <a:chOff x="685800" y="3516868"/>
            <a:chExt cx="8229600" cy="369332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685800" y="3733800"/>
              <a:ext cx="6858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1524000" y="3516868"/>
              <a:ext cx="7391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u="sng" dirty="0" smtClean="0"/>
                <a:t>Mental State </a:t>
              </a:r>
              <a:r>
                <a:rPr lang="en-US" dirty="0" smtClean="0"/>
                <a:t>– </a:t>
              </a:r>
              <a:r>
                <a:rPr lang="en-US" i="1" dirty="0" smtClean="0"/>
                <a:t>any mental postulation about problem</a:t>
              </a:r>
              <a:r>
                <a:rPr lang="en-US" i="1" dirty="0"/>
                <a:t>: </a:t>
              </a:r>
              <a:r>
                <a:rPr lang="en-US" b="1" dirty="0"/>
                <a:t>yes or </a:t>
              </a:r>
              <a:r>
                <a:rPr lang="en-US" b="1" dirty="0" smtClean="0"/>
                <a:t>no</a:t>
              </a:r>
              <a:endParaRPr lang="en-US" b="1" u="sng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85800" y="4572000"/>
            <a:ext cx="8458200" cy="902732"/>
            <a:chOff x="685800" y="4050268"/>
            <a:chExt cx="8458200" cy="902732"/>
          </a:xfrm>
        </p:grpSpPr>
        <p:grpSp>
          <p:nvGrpSpPr>
            <p:cNvPr id="57" name="Group 56"/>
            <p:cNvGrpSpPr/>
            <p:nvPr/>
          </p:nvGrpSpPr>
          <p:grpSpPr>
            <a:xfrm>
              <a:off x="685800" y="4050268"/>
              <a:ext cx="8458200" cy="369332"/>
              <a:chOff x="685800" y="4050268"/>
              <a:chExt cx="8458200" cy="369332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685800" y="4267200"/>
                <a:ext cx="6858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Rectangle 41"/>
              <p:cNvSpPr/>
              <p:nvPr/>
            </p:nvSpPr>
            <p:spPr>
              <a:xfrm>
                <a:off x="1524000" y="4050268"/>
                <a:ext cx="7620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u="sng" dirty="0" smtClean="0"/>
                  <a:t>Change </a:t>
                </a:r>
                <a:r>
                  <a:rPr lang="en-US" b="1" dirty="0" smtClean="0"/>
                  <a:t>– </a:t>
                </a:r>
                <a:r>
                  <a:rPr lang="en-US" i="1" dirty="0" smtClean="0"/>
                  <a:t>what (if any) state associated: </a:t>
                </a:r>
                <a:r>
                  <a:rPr lang="en-US" b="1" dirty="0"/>
                  <a:t>unmarked, improving, worsening, etc. </a:t>
                </a:r>
                <a:r>
                  <a:rPr lang="en-US" b="1" dirty="0" smtClean="0"/>
                  <a:t> </a:t>
                </a:r>
                <a:r>
                  <a:rPr lang="en-US" i="1" dirty="0" smtClean="0"/>
                  <a:t> </a:t>
                </a:r>
                <a:endParaRPr lang="en-US" b="1" u="sng" dirty="0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685800" y="4583668"/>
              <a:ext cx="7239000" cy="369332"/>
              <a:chOff x="685800" y="4583668"/>
              <a:chExt cx="7239000" cy="369332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685800" y="4800600"/>
                <a:ext cx="6858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42"/>
              <p:cNvSpPr/>
              <p:nvPr/>
            </p:nvSpPr>
            <p:spPr>
              <a:xfrm>
                <a:off x="1524000" y="4583668"/>
                <a:ext cx="64008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u="sng" dirty="0" smtClean="0"/>
                  <a:t>Intermittency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– </a:t>
                </a:r>
                <a:r>
                  <a:rPr lang="en-US" i="1" dirty="0" smtClean="0"/>
                  <a:t>is the problem intermittent: </a:t>
                </a:r>
                <a:r>
                  <a:rPr lang="en-US" b="1" dirty="0" smtClean="0"/>
                  <a:t>yes, no, or unmarked</a:t>
                </a:r>
                <a:endParaRPr lang="en-US" b="1" dirty="0"/>
              </a:p>
            </p:txBody>
          </p:sp>
        </p:grpSp>
      </p:grpSp>
      <p:sp>
        <p:nvSpPr>
          <p:cNvPr id="47" name="Footer Placeholder 6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Department of Biomedical Informatics</a:t>
            </a:r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685800" y="4050268"/>
            <a:ext cx="8153400" cy="369332"/>
            <a:chOff x="685800" y="4572000"/>
            <a:chExt cx="8153400" cy="369332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685800" y="4800600"/>
              <a:ext cx="6858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1524000" y="4572000"/>
              <a:ext cx="7315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u="sng" dirty="0"/>
                <a:t>Generalized or </a:t>
              </a:r>
              <a:r>
                <a:rPr lang="en-US" b="1" u="sng" dirty="0" smtClean="0"/>
                <a:t>Conditional </a:t>
              </a:r>
              <a:r>
                <a:rPr lang="en-US" dirty="0" smtClean="0"/>
                <a:t>– </a:t>
              </a:r>
              <a:r>
                <a:rPr lang="en-US" i="1" dirty="0" smtClean="0"/>
                <a:t>is problem stated with modality</a:t>
              </a:r>
              <a:r>
                <a:rPr lang="en-US" i="1" dirty="0"/>
                <a:t>: </a:t>
              </a:r>
              <a:r>
                <a:rPr lang="en-US" b="1" dirty="0"/>
                <a:t>yes or </a:t>
              </a:r>
              <a:r>
                <a:rPr lang="en-US" b="1" dirty="0" smtClean="0"/>
                <a:t>no</a:t>
              </a:r>
              <a:endParaRPr lang="en-US" b="1" u="sng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85800" y="5650468"/>
            <a:ext cx="8458200" cy="369332"/>
            <a:chOff x="685800" y="4583668"/>
            <a:chExt cx="8458200" cy="369332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685800" y="4800600"/>
              <a:ext cx="6858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/>
            <p:cNvSpPr/>
            <p:nvPr/>
          </p:nvSpPr>
          <p:spPr>
            <a:xfrm>
              <a:off x="1524000" y="4583668"/>
              <a:ext cx="7620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u="sng" dirty="0" smtClean="0"/>
                <a:t>Relation to Current Visit </a:t>
              </a:r>
              <a:r>
                <a:rPr lang="en-US" b="1" dirty="0" smtClean="0"/>
                <a:t>– </a:t>
              </a:r>
              <a:r>
                <a:rPr lang="en-US" i="1" dirty="0" smtClean="0"/>
                <a:t>interval relative to encounter: </a:t>
              </a:r>
              <a:r>
                <a:rPr lang="en-US" b="1" dirty="0"/>
                <a:t>b</a:t>
              </a:r>
              <a:r>
                <a:rPr lang="en-US" b="1" dirty="0" smtClean="0"/>
                <a:t>efore, after, etc.</a:t>
              </a:r>
              <a:r>
                <a:rPr lang="en-US" i="1" dirty="0" smtClean="0"/>
                <a:t> </a:t>
              </a:r>
              <a:endParaRPr lang="en-US" b="1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85800" y="6183868"/>
            <a:ext cx="8458200" cy="369332"/>
            <a:chOff x="685800" y="4583668"/>
            <a:chExt cx="8458200" cy="369332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685800" y="4800600"/>
              <a:ext cx="6858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1524000" y="4583668"/>
              <a:ext cx="7620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u="sng" dirty="0" smtClean="0"/>
                <a:t>Start Relative to Current Visit </a:t>
              </a:r>
              <a:r>
                <a:rPr lang="en-US" dirty="0" smtClean="0"/>
                <a:t>– </a:t>
              </a:r>
              <a:r>
                <a:rPr lang="en-US" i="1" dirty="0" smtClean="0"/>
                <a:t>magnitude &amp; units of start before encounter   </a:t>
              </a:r>
              <a:endParaRPr lang="en-US" b="1" u="sng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457200" y="1905000"/>
            <a:ext cx="8534400" cy="533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52400" y="1905000"/>
            <a:ext cx="1295400" cy="533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Who?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7200" y="2438400"/>
            <a:ext cx="8534400" cy="2057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152400" y="2438400"/>
            <a:ext cx="1295400" cy="2057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If?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57200" y="4495800"/>
            <a:ext cx="8534400" cy="1143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152400" y="4495800"/>
            <a:ext cx="1295400" cy="1143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How?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57200" y="5638800"/>
            <a:ext cx="8534400" cy="1143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152400" y="5638800"/>
            <a:ext cx="1295400" cy="1143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When?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654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2D61-6C5D-4205-BE85-32FA4C85688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Title 10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000000"/>
                </a:solidFill>
              </a:rPr>
              <a:t>“I think its highly likely the patient had </a:t>
            </a:r>
            <a:r>
              <a:rPr lang="en-US" sz="3600" b="1" u="sng" dirty="0" smtClean="0">
                <a:solidFill>
                  <a:srgbClr val="000000"/>
                </a:solidFill>
              </a:rPr>
              <a:t>flu</a:t>
            </a:r>
            <a:r>
              <a:rPr lang="en-US" sz="3600" b="1" dirty="0" smtClean="0">
                <a:solidFill>
                  <a:srgbClr val="000000"/>
                </a:solidFill>
              </a:rPr>
              <a:t>.”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52601" y="1487269"/>
            <a:ext cx="3810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209800" y="1371600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Proposed</a:t>
            </a:r>
            <a:endParaRPr lang="en-US" b="1" dirty="0"/>
          </a:p>
        </p:txBody>
      </p:sp>
      <p:cxnSp>
        <p:nvCxnSpPr>
          <p:cNvPr id="5" name="Elbow Connector 4"/>
          <p:cNvCxnSpPr/>
          <p:nvPr/>
        </p:nvCxnSpPr>
        <p:spPr>
          <a:xfrm rot="5400000">
            <a:off x="-1257299" y="3390900"/>
            <a:ext cx="4876802" cy="1143003"/>
          </a:xfrm>
          <a:prstGeom prst="bentConnector3">
            <a:avLst>
              <a:gd name="adj1" fmla="val 1019"/>
            </a:avLst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685800" y="1916668"/>
            <a:ext cx="7543800" cy="369332"/>
            <a:chOff x="685800" y="1916668"/>
            <a:chExt cx="7543800" cy="369332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685800" y="2133600"/>
              <a:ext cx="6858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1524000" y="1916668"/>
              <a:ext cx="6705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u="sng" dirty="0" smtClean="0"/>
                <a:t>Experiencer</a:t>
              </a:r>
              <a:r>
                <a:rPr lang="en-US" b="1" dirty="0" smtClean="0"/>
                <a:t> - </a:t>
              </a:r>
              <a:r>
                <a:rPr lang="en-US" i="1" dirty="0" smtClean="0"/>
                <a:t>who is experiencing the problem: </a:t>
              </a:r>
              <a:r>
                <a:rPr lang="en-US" b="1" dirty="0" smtClean="0">
                  <a:solidFill>
                    <a:srgbClr val="0000FF"/>
                  </a:solidFill>
                </a:rPr>
                <a:t>patient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85800" y="2450068"/>
            <a:ext cx="6858000" cy="369332"/>
            <a:chOff x="685800" y="2450068"/>
            <a:chExt cx="6858000" cy="369332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685800" y="2667000"/>
              <a:ext cx="6858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1524000" y="2450068"/>
              <a:ext cx="6019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u="sng" dirty="0" smtClean="0"/>
                <a:t>Existence </a:t>
              </a:r>
              <a:r>
                <a:rPr lang="en-US" b="1" dirty="0" smtClean="0"/>
                <a:t>– </a:t>
              </a:r>
              <a:r>
                <a:rPr lang="en-US" i="1" dirty="0" smtClean="0"/>
                <a:t>did the problem ever occur: </a:t>
              </a:r>
              <a:r>
                <a:rPr lang="en-US" b="1" dirty="0" smtClean="0">
                  <a:solidFill>
                    <a:srgbClr val="0000FF"/>
                  </a:solidFill>
                </a:rPr>
                <a:t>yes</a:t>
              </a:r>
              <a:endParaRPr lang="en-US" b="1" u="sng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85800" y="2983468"/>
            <a:ext cx="8305800" cy="369332"/>
            <a:chOff x="685800" y="2983468"/>
            <a:chExt cx="8305800" cy="369332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685800" y="3200400"/>
              <a:ext cx="6858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1524000" y="2983468"/>
              <a:ext cx="7467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u="sng" dirty="0" smtClean="0"/>
                <a:t>Certainty </a:t>
              </a:r>
              <a:r>
                <a:rPr lang="en-US" b="1" dirty="0" smtClean="0"/>
                <a:t>– </a:t>
              </a:r>
              <a:r>
                <a:rPr lang="en-US" i="1" dirty="0" smtClean="0"/>
                <a:t>what certainty level of existence:</a:t>
              </a:r>
              <a:r>
                <a:rPr lang="en-US" b="1" dirty="0" smtClean="0"/>
                <a:t> </a:t>
              </a:r>
              <a:r>
                <a:rPr lang="en-US" b="1" dirty="0" smtClean="0">
                  <a:solidFill>
                    <a:srgbClr val="0000FF"/>
                  </a:solidFill>
                </a:rPr>
                <a:t>high</a:t>
              </a:r>
              <a:endParaRPr lang="en-US" b="1" u="sng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85800" y="3516868"/>
            <a:ext cx="8229600" cy="369332"/>
            <a:chOff x="685800" y="3516868"/>
            <a:chExt cx="8229600" cy="369332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685800" y="3733800"/>
              <a:ext cx="6858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1524000" y="3516868"/>
              <a:ext cx="7391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u="sng" dirty="0" smtClean="0"/>
                <a:t>Mental State </a:t>
              </a:r>
              <a:r>
                <a:rPr lang="en-US" dirty="0" smtClean="0"/>
                <a:t>– </a:t>
              </a:r>
              <a:r>
                <a:rPr lang="en-US" i="1" dirty="0" smtClean="0"/>
                <a:t>any mental postulation about problem</a:t>
              </a:r>
              <a:r>
                <a:rPr lang="en-US" i="1" dirty="0"/>
                <a:t>: </a:t>
              </a:r>
              <a:r>
                <a:rPr lang="en-US" b="1" dirty="0" smtClean="0">
                  <a:solidFill>
                    <a:srgbClr val="0000FF"/>
                  </a:solidFill>
                </a:rPr>
                <a:t>yes</a:t>
              </a:r>
              <a:endParaRPr lang="en-US" b="1" u="sng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85800" y="4572000"/>
            <a:ext cx="8458200" cy="902732"/>
            <a:chOff x="685800" y="4050268"/>
            <a:chExt cx="8458200" cy="902732"/>
          </a:xfrm>
        </p:grpSpPr>
        <p:grpSp>
          <p:nvGrpSpPr>
            <p:cNvPr id="57" name="Group 56"/>
            <p:cNvGrpSpPr/>
            <p:nvPr/>
          </p:nvGrpSpPr>
          <p:grpSpPr>
            <a:xfrm>
              <a:off x="685800" y="4050268"/>
              <a:ext cx="8458200" cy="369332"/>
              <a:chOff x="685800" y="4050268"/>
              <a:chExt cx="8458200" cy="369332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685800" y="4267200"/>
                <a:ext cx="6858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Rectangle 41"/>
              <p:cNvSpPr/>
              <p:nvPr/>
            </p:nvSpPr>
            <p:spPr>
              <a:xfrm>
                <a:off x="1524000" y="4050268"/>
                <a:ext cx="7620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u="sng" dirty="0" smtClean="0"/>
                  <a:t>Change </a:t>
                </a:r>
                <a:r>
                  <a:rPr lang="en-US" b="1" dirty="0" smtClean="0"/>
                  <a:t>– </a:t>
                </a:r>
                <a:r>
                  <a:rPr lang="en-US" i="1" dirty="0" smtClean="0"/>
                  <a:t>what (if any) state associated: 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unmarked</a:t>
                </a:r>
                <a:endParaRPr lang="en-US" b="1" u="sng" dirty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685800" y="4583668"/>
              <a:ext cx="7239000" cy="369332"/>
              <a:chOff x="685800" y="4583668"/>
              <a:chExt cx="7239000" cy="369332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685800" y="4800600"/>
                <a:ext cx="6858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42"/>
              <p:cNvSpPr/>
              <p:nvPr/>
            </p:nvSpPr>
            <p:spPr>
              <a:xfrm>
                <a:off x="1524000" y="4583668"/>
                <a:ext cx="64008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u="sng" dirty="0" smtClean="0"/>
                  <a:t>Intermittency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– </a:t>
                </a:r>
                <a:r>
                  <a:rPr lang="en-US" i="1" dirty="0" smtClean="0"/>
                  <a:t>is the problem intermittent: 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unmarked</a:t>
                </a:r>
                <a:endParaRPr lang="en-US" b="1" dirty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47" name="Footer Placeholder 6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Department of Biomedical Informatics</a:t>
            </a:r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685800" y="4050268"/>
            <a:ext cx="8153400" cy="369332"/>
            <a:chOff x="685800" y="4572000"/>
            <a:chExt cx="8153400" cy="369332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685800" y="4800600"/>
              <a:ext cx="6858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1524000" y="4572000"/>
              <a:ext cx="7315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u="sng" dirty="0"/>
                <a:t>Generalized or </a:t>
              </a:r>
              <a:r>
                <a:rPr lang="en-US" b="1" u="sng" dirty="0" smtClean="0"/>
                <a:t>Conditional </a:t>
              </a:r>
              <a:r>
                <a:rPr lang="en-US" dirty="0" smtClean="0"/>
                <a:t>– </a:t>
              </a:r>
              <a:r>
                <a:rPr lang="en-US" i="1" dirty="0" smtClean="0"/>
                <a:t>is problem stated with modality</a:t>
              </a:r>
              <a:r>
                <a:rPr lang="en-US" i="1" dirty="0"/>
                <a:t>: </a:t>
              </a:r>
              <a:r>
                <a:rPr lang="en-US" b="1" dirty="0" smtClean="0">
                  <a:solidFill>
                    <a:srgbClr val="0000FF"/>
                  </a:solidFill>
                </a:rPr>
                <a:t>no</a:t>
              </a:r>
              <a:endParaRPr lang="en-US" b="1" u="sng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85800" y="5650468"/>
            <a:ext cx="8458200" cy="369332"/>
            <a:chOff x="685800" y="4583668"/>
            <a:chExt cx="8458200" cy="369332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685800" y="4800600"/>
              <a:ext cx="6858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/>
            <p:cNvSpPr/>
            <p:nvPr/>
          </p:nvSpPr>
          <p:spPr>
            <a:xfrm>
              <a:off x="1524000" y="4583668"/>
              <a:ext cx="7620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u="sng" dirty="0" smtClean="0"/>
                <a:t>Relation to Current Visit </a:t>
              </a:r>
              <a:r>
                <a:rPr lang="en-US" b="1" dirty="0" smtClean="0"/>
                <a:t>– </a:t>
              </a:r>
              <a:r>
                <a:rPr lang="en-US" i="1" dirty="0" smtClean="0"/>
                <a:t>interval relative to encounter: </a:t>
              </a:r>
              <a:r>
                <a:rPr lang="en-US" b="1" dirty="0" smtClean="0">
                  <a:solidFill>
                    <a:srgbClr val="0000FF"/>
                  </a:solidFill>
                </a:rPr>
                <a:t>before</a:t>
              </a:r>
              <a:r>
                <a:rPr lang="en-US" i="1" dirty="0" smtClean="0">
                  <a:solidFill>
                    <a:srgbClr val="0000FF"/>
                  </a:solidFill>
                </a:rPr>
                <a:t> 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85800" y="6183868"/>
            <a:ext cx="8458200" cy="369332"/>
            <a:chOff x="685800" y="4583668"/>
            <a:chExt cx="8458200" cy="369332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685800" y="4800600"/>
              <a:ext cx="6858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1524000" y="4583668"/>
              <a:ext cx="7620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u="sng" dirty="0" smtClean="0"/>
                <a:t>Start Relative to Current Visit </a:t>
              </a:r>
              <a:r>
                <a:rPr lang="en-US" dirty="0" smtClean="0"/>
                <a:t>– </a:t>
              </a:r>
              <a:r>
                <a:rPr lang="en-US" i="1" dirty="0"/>
                <a:t>magnitude &amp; </a:t>
              </a:r>
              <a:r>
                <a:rPr lang="en-US" i="1" dirty="0" smtClean="0"/>
                <a:t>units: </a:t>
              </a:r>
              <a:r>
                <a:rPr lang="en-US" b="1" dirty="0" smtClean="0">
                  <a:solidFill>
                    <a:srgbClr val="0000FF"/>
                  </a:solidFill>
                </a:rPr>
                <a:t>not clear</a:t>
              </a:r>
              <a:endParaRPr lang="en-US" b="1" u="sng" dirty="0">
                <a:solidFill>
                  <a:srgbClr val="0000FF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57200" y="1905000"/>
            <a:ext cx="8534400" cy="533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52400" y="1905000"/>
            <a:ext cx="1295400" cy="533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Who?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7200" y="2438400"/>
            <a:ext cx="8534400" cy="2057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152400" y="2438400"/>
            <a:ext cx="1295400" cy="2057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If?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57200" y="4495800"/>
            <a:ext cx="8534400" cy="1143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152400" y="4495800"/>
            <a:ext cx="1295400" cy="1143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How?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57200" y="5638800"/>
            <a:ext cx="8534400" cy="1143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152400" y="5638800"/>
            <a:ext cx="1295400" cy="1143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When?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522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2779</TotalTime>
  <Words>2055</Words>
  <Application>Microsoft Macintosh PowerPoint</Application>
  <PresentationFormat>On-screen Show (4:3)</PresentationFormat>
  <Paragraphs>388</Paragraphs>
  <Slides>28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  Danielle Mowery 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UPMC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mignlk</dc:creator>
  <cp:lastModifiedBy>Danielle Mowery</cp:lastModifiedBy>
  <cp:revision>571</cp:revision>
  <dcterms:created xsi:type="dcterms:W3CDTF">2008-09-18T18:28:18Z</dcterms:created>
  <dcterms:modified xsi:type="dcterms:W3CDTF">2012-07-02T17:09:17Z</dcterms:modified>
</cp:coreProperties>
</file>