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22" r:id="rId1"/>
  </p:sldMasterIdLst>
  <p:notesMasterIdLst>
    <p:notesMasterId r:id="rId9"/>
  </p:notesMasterIdLst>
  <p:sldIdLst>
    <p:sldId id="276" r:id="rId2"/>
    <p:sldId id="263" r:id="rId3"/>
    <p:sldId id="277" r:id="rId4"/>
    <p:sldId id="258" r:id="rId5"/>
    <p:sldId id="278" r:id="rId6"/>
    <p:sldId id="281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89779" autoAdjust="0"/>
  </p:normalViewPr>
  <p:slideViewPr>
    <p:cSldViewPr snapToGrid="0" snapToObjects="1"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0AB38-BBEE-FA4C-8934-6AE3D3DBFD28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49D0A-0B54-B546-8C2A-37483858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5400" y="387350"/>
            <a:ext cx="1941513" cy="61087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387350"/>
            <a:ext cx="5676900" cy="61087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971675"/>
            <a:ext cx="38084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6913" y="197167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3873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titteltekstformatet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971675"/>
            <a:ext cx="77708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formatet på disposisjonsteksten</a:t>
            </a:r>
          </a:p>
          <a:p>
            <a:pPr lvl="1"/>
            <a:r>
              <a:rPr lang="en-US"/>
              <a:t>Andre disposisjonsnivå</a:t>
            </a:r>
          </a:p>
          <a:p>
            <a:pPr lvl="2"/>
            <a:r>
              <a:rPr lang="en-US"/>
              <a:t>Tredje disposisjonsnivå</a:t>
            </a:r>
          </a:p>
          <a:p>
            <a:pPr lvl="3"/>
            <a:r>
              <a:rPr lang="en-US"/>
              <a:t>Fjerde disposisjonsnivå</a:t>
            </a:r>
          </a:p>
          <a:p>
            <a:pPr lvl="4"/>
            <a:r>
              <a:rPr lang="en-US"/>
              <a:t>Femte disposisjonsnivå</a:t>
            </a:r>
          </a:p>
          <a:p>
            <a:pPr lvl="4"/>
            <a:r>
              <a:rPr lang="en-US"/>
              <a:t>Sjette disposisjonsnivå</a:t>
            </a:r>
          </a:p>
          <a:p>
            <a:pPr lvl="4"/>
            <a:r>
              <a:rPr lang="en-US"/>
              <a:t>Sjuende disposisjonsnivå</a:t>
            </a:r>
          </a:p>
          <a:p>
            <a:pPr lvl="4"/>
            <a:r>
              <a:rPr lang="en-US"/>
              <a:t>Åttende disposisjonsnivå</a:t>
            </a:r>
          </a:p>
          <a:p>
            <a:pPr lvl="4"/>
            <a:r>
              <a:rPr lang="en-US"/>
              <a:t>Niende disposisjonsnivå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008688"/>
            <a:ext cx="1751013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86144D70-C415-8546-AF21-4DA744B38EB7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533400" y="6013450"/>
            <a:ext cx="28940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42068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345817-298A-5344-A17C-FB06055DF5BD}" type="slidenum">
              <a:rPr lang="nn-NO" sz="1400" b="1">
                <a:solidFill>
                  <a:srgbClr val="BFD9E6"/>
                </a:solidFill>
                <a:ea typeface="DejaVu Sans" charset="0"/>
                <a:cs typeface="DejaVu Sans" charset="0"/>
              </a:rPr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nn-NO" sz="1400" b="1">
              <a:solidFill>
                <a:srgbClr val="BFD9E6"/>
              </a:solidFill>
              <a:ea typeface="DejaVu Sans" charset="0"/>
              <a:cs typeface="DejaVu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525"/>
            <a:ext cx="7772400" cy="1470025"/>
          </a:xfrm>
        </p:spPr>
        <p:txBody>
          <a:bodyPr/>
          <a:lstStyle/>
          <a:p>
            <a:r>
              <a:rPr lang="en-US" dirty="0" err="1" smtClean="0"/>
              <a:t>EviCare</a:t>
            </a:r>
            <a:r>
              <a:rPr lang="en-US" dirty="0" smtClean="0"/>
              <a:t> (NLP)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03550"/>
            <a:ext cx="8229600" cy="31226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Aid clinical work in hospitals using NLP: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i="1" dirty="0" smtClean="0"/>
              <a:t>“Summarize” health records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i="1" dirty="0" smtClean="0"/>
              <a:t>Select and rank recommendations from clinical practice guidelines</a:t>
            </a:r>
          </a:p>
          <a:p>
            <a:pPr marL="1257300" lvl="2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595" dirty="0" smtClean="0"/>
              <a:t>(Semi-)automatically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Intended </a:t>
            </a:r>
            <a:r>
              <a:rPr lang="en-US" sz="2800" dirty="0" smtClean="0"/>
              <a:t>as possible extensions to EHR systems</a:t>
            </a:r>
            <a:endParaRPr lang="en-US" sz="2595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595" dirty="0" smtClean="0"/>
              <a:t>DIPS ASA, partner in </a:t>
            </a:r>
            <a:r>
              <a:rPr lang="en-US" sz="2595" dirty="0" err="1" smtClean="0"/>
              <a:t>EviCare</a:t>
            </a:r>
            <a:endParaRPr lang="en-US" sz="2595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  <a:defRPr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  <a:defRPr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Tx/>
              <a:buChar char="-"/>
              <a:defRPr/>
            </a:pP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28601"/>
            <a:ext cx="2432050" cy="950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“Summarize” health records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914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4A452A"/>
                </a:solidFill>
              </a:rPr>
              <a:t>Goal</a:t>
            </a:r>
            <a:r>
              <a:rPr lang="en-US" i="1" dirty="0" smtClean="0">
                <a:solidFill>
                  <a:srgbClr val="4A452A"/>
                </a:solidFill>
              </a:rPr>
              <a:t>:</a:t>
            </a:r>
          </a:p>
          <a:p>
            <a:pPr>
              <a:buFont typeface="Arial"/>
              <a:buChar char="•"/>
            </a:pPr>
            <a:r>
              <a:rPr lang="en-US" dirty="0" smtClean="0"/>
              <a:t>Assist clinicians in getting an </a:t>
            </a:r>
            <a:r>
              <a:rPr lang="en-US" u="sng" dirty="0" smtClean="0"/>
              <a:t>quick overview</a:t>
            </a:r>
            <a:r>
              <a:rPr lang="en-US" dirty="0" smtClean="0"/>
              <a:t> of the content in a health record (at the “point-of-care”)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4A452A"/>
                </a:solidFill>
              </a:rPr>
              <a:t>How</a:t>
            </a:r>
            <a:r>
              <a:rPr lang="en-US" i="1" dirty="0" smtClean="0">
                <a:solidFill>
                  <a:srgbClr val="4A452A"/>
                </a:solidFill>
              </a:rPr>
              <a:t>:</a:t>
            </a:r>
          </a:p>
          <a:p>
            <a:pPr>
              <a:buFont typeface="Arial"/>
              <a:buChar char="•"/>
            </a:pPr>
            <a:r>
              <a:rPr lang="en-US" dirty="0" smtClean="0"/>
              <a:t>Present a subset of the text by using methods from the field of </a:t>
            </a:r>
            <a:r>
              <a:rPr lang="en-US" i="1" dirty="0" smtClean="0"/>
              <a:t>automatic text summarization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Textual extracts with central information from one or more clinical notes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User-guided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Represents a possible interface for further search/navigation in the clinical notes by the user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Visualization (e.g. timeline)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“Summarize” health records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Mainly statistical based </a:t>
            </a:r>
            <a:r>
              <a:rPr lang="en-US" dirty="0" smtClean="0"/>
              <a:t>methods</a:t>
            </a:r>
          </a:p>
          <a:p>
            <a:pPr>
              <a:buFont typeface="Arial"/>
              <a:buChar char="•"/>
            </a:pPr>
            <a:r>
              <a:rPr lang="en-US" dirty="0" smtClean="0"/>
              <a:t>Supplied with domain knowledge: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Now: Medical/clinical dictionaries </a:t>
            </a:r>
          </a:p>
          <a:p>
            <a:pPr lvl="1"/>
            <a:r>
              <a:rPr lang="en-US" sz="2000" dirty="0" smtClean="0"/>
              <a:t>	</a:t>
            </a:r>
            <a:r>
              <a:rPr lang="en-US" dirty="0" smtClean="0"/>
              <a:t>(linked to </a:t>
            </a:r>
            <a:r>
              <a:rPr lang="en-US" dirty="0" err="1" smtClean="0"/>
              <a:t>MeSH</a:t>
            </a:r>
            <a:r>
              <a:rPr lang="en-US" dirty="0" smtClean="0"/>
              <a:t>, SNOMED-CT)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Later: Task specific annotations &amp; C2PO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Knowledge-poor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knowledge-rich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Select and rank recommendations from clinical practice guidelines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035175"/>
            <a:ext cx="7770813" cy="4524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4A452A"/>
                </a:solidFill>
              </a:rPr>
              <a:t>Goal</a:t>
            </a:r>
            <a:r>
              <a:rPr lang="en-US" i="1" dirty="0" smtClean="0">
                <a:solidFill>
                  <a:srgbClr val="4A452A"/>
                </a:solidFill>
              </a:rPr>
              <a:t>:</a:t>
            </a:r>
          </a:p>
          <a:p>
            <a:pPr>
              <a:buFont typeface="Arial"/>
              <a:buChar char="•"/>
            </a:pPr>
            <a:r>
              <a:rPr lang="en-US" dirty="0" smtClean="0"/>
              <a:t>Present one or more (ranked) recommendations based on the content in a health record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4A452A"/>
                </a:solidFill>
              </a:rPr>
              <a:t>How</a:t>
            </a:r>
            <a:r>
              <a:rPr lang="en-US" i="1" dirty="0" smtClean="0">
                <a:solidFill>
                  <a:srgbClr val="4A452A"/>
                </a:solidFill>
              </a:rPr>
              <a:t>: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the “summaries” as search query, or context for the search query, to the guideline repositories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Select and rank recommendations from clinical practice guidelines (cont.)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035175"/>
            <a:ext cx="7770813" cy="452437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Regexp</a:t>
            </a:r>
            <a:r>
              <a:rPr lang="en-US" dirty="0" smtClean="0"/>
              <a:t> based search mixed with statistical based methods for doing information retrieval/extraction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Attempt to rank the various sections in the guidelines according to: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nly the content selected by the summary (i.e. previous medical history), or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free-text search by the user, applying the summary content as context</a:t>
            </a:r>
          </a:p>
          <a:p>
            <a:pPr>
              <a:buFont typeface="Arial"/>
              <a:buChar char="•"/>
            </a:pPr>
            <a:r>
              <a:rPr lang="en-US" dirty="0" smtClean="0"/>
              <a:t>Mono-/cross-lingual</a:t>
            </a:r>
          </a:p>
          <a:p>
            <a:pPr>
              <a:buFont typeface="Arial"/>
              <a:buChar char="•"/>
            </a:pPr>
            <a:r>
              <a:rPr lang="en-US" dirty="0" smtClean="0"/>
              <a:t>Cross-domain (?)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940300" y="5566691"/>
            <a:ext cx="3994402" cy="8229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EviCare</a:t>
            </a:r>
            <a:r>
              <a:rPr lang="nb-NO" dirty="0" smtClean="0"/>
              <a:t>?</a:t>
            </a:r>
            <a:endParaRPr lang="en-US" dirty="0"/>
          </a:p>
        </p:txBody>
      </p:sp>
      <p:pic>
        <p:nvPicPr>
          <p:cNvPr id="15" name="Content Placeholder 14" descr="riba-robot-nurse-0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7500" b="-27500"/>
          <a:stretch>
            <a:fillRect/>
          </a:stretch>
        </p:blipFill>
        <p:spPr>
          <a:xfrm>
            <a:off x="546100" y="1603375"/>
            <a:ext cx="3808413" cy="4524375"/>
          </a:xfrm>
        </p:spPr>
      </p:pic>
      <p:pic>
        <p:nvPicPr>
          <p:cNvPr id="16" name="Content Placeholder 15" descr="powerassist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6368" r="-16368"/>
          <a:stretch>
            <a:fillRect/>
          </a:stretch>
        </p:blipFill>
        <p:spPr>
          <a:xfrm>
            <a:off x="4684713" y="1590675"/>
            <a:ext cx="3810000" cy="4524375"/>
          </a:xfrm>
        </p:spPr>
      </p:pic>
      <p:sp>
        <p:nvSpPr>
          <p:cNvPr id="17" name="TextBox 16"/>
          <p:cNvSpPr txBox="1"/>
          <p:nvPr/>
        </p:nvSpPr>
        <p:spPr>
          <a:xfrm>
            <a:off x="403713" y="5289692"/>
            <a:ext cx="4027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http://images.gizmag.com/gallery_lrg/riba-robot-nurse-0.png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60654" y="6075363"/>
            <a:ext cx="3762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http://1.bp.blogspot.com/_xA2nBrEVAhA/S7ImwBk0kQI/</a:t>
            </a:r>
          </a:p>
          <a:p>
            <a:r>
              <a:rPr lang="en-US" sz="1200" dirty="0" smtClean="0"/>
              <a:t>AAAAAAAAAC4/zuxZngx5ong/s1600/powerassist.png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NU mal PO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 mal POT.pot</Template>
  <TotalTime>2952</TotalTime>
  <Words>346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NTNU mal POT</vt:lpstr>
      <vt:lpstr>EviCare (NLP)</vt:lpstr>
      <vt:lpstr>“Summarize” health records </vt:lpstr>
      <vt:lpstr>“Summarize” health records (cont.)</vt:lpstr>
      <vt:lpstr>Select and rank recommendations from clinical practice guidelines</vt:lpstr>
      <vt:lpstr>Select and rank recommendations from clinical practice guidelines (cont.)</vt:lpstr>
      <vt:lpstr>EviCare?</vt:lpstr>
      <vt:lpstr>Questions?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 Moen</dc:creator>
  <cp:lastModifiedBy>Hans Moen</cp:lastModifiedBy>
  <cp:revision>744</cp:revision>
  <dcterms:created xsi:type="dcterms:W3CDTF">2012-06-29T11:24:38Z</dcterms:created>
  <dcterms:modified xsi:type="dcterms:W3CDTF">2012-06-29T11:26:44Z</dcterms:modified>
</cp:coreProperties>
</file>